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56" r:id="rId2"/>
    <p:sldId id="258" r:id="rId3"/>
    <p:sldId id="257" r:id="rId4"/>
    <p:sldId id="259" r:id="rId5"/>
    <p:sldId id="262" r:id="rId6"/>
    <p:sldId id="261" r:id="rId7"/>
    <p:sldId id="263" r:id="rId8"/>
    <p:sldId id="264" r:id="rId9"/>
    <p:sldId id="265" r:id="rId10"/>
    <p:sldId id="266" r:id="rId11"/>
    <p:sldId id="267" r:id="rId12"/>
    <p:sldId id="268" r:id="rId13"/>
    <p:sldId id="269" r:id="rId14"/>
  </p:sldIdLst>
  <p:sldSz cx="12192000" cy="6858000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8" d="100"/>
          <a:sy n="88" d="100"/>
        </p:scale>
        <p:origin x="49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2A7C4D4-D4AD-46E5-B520-2A8C8B20BA8F}" type="doc">
      <dgm:prSet loTypeId="urn:microsoft.com/office/officeart/2005/8/layout/vList2" loCatId="list" qsTypeId="urn:microsoft.com/office/officeart/2005/8/quickstyle/3d2#1" qsCatId="3D" csTypeId="urn:microsoft.com/office/officeart/2005/8/colors/colorful5" csCatId="colorful" phldr="1"/>
      <dgm:spPr/>
      <dgm:t>
        <a:bodyPr/>
        <a:lstStyle/>
        <a:p>
          <a:endParaRPr lang="hr-HR"/>
        </a:p>
      </dgm:t>
    </dgm:pt>
    <dgm:pt modelId="{E16E82A0-DDCC-458D-9F8D-6AEB985DDEC1}">
      <dgm:prSet phldrT="[Text]"/>
      <dgm:spPr/>
      <dgm:t>
        <a:bodyPr/>
        <a:lstStyle/>
        <a:p>
          <a:r>
            <a:rPr lang="hr-HR" dirty="0" smtClean="0"/>
            <a:t>Geografski smještaj</a:t>
          </a:r>
          <a:endParaRPr lang="hr-HR" dirty="0"/>
        </a:p>
      </dgm:t>
    </dgm:pt>
    <dgm:pt modelId="{4E8D3837-8536-4251-A0BB-E5E2CED0A870}" type="parTrans" cxnId="{1558F5E9-1BD9-49CD-87CD-DC3ED701925F}">
      <dgm:prSet/>
      <dgm:spPr/>
      <dgm:t>
        <a:bodyPr/>
        <a:lstStyle/>
        <a:p>
          <a:endParaRPr lang="hr-HR"/>
        </a:p>
      </dgm:t>
    </dgm:pt>
    <dgm:pt modelId="{D6BEBC34-0EF7-4D4C-9F66-672DD70DB75D}" type="sibTrans" cxnId="{1558F5E9-1BD9-49CD-87CD-DC3ED701925F}">
      <dgm:prSet/>
      <dgm:spPr/>
      <dgm:t>
        <a:bodyPr/>
        <a:lstStyle/>
        <a:p>
          <a:endParaRPr lang="hr-HR"/>
        </a:p>
      </dgm:t>
    </dgm:pt>
    <dgm:pt modelId="{59D19430-D48D-4C6B-836C-B4DCA828E24F}">
      <dgm:prSet phldrT="[Text]"/>
      <dgm:spPr/>
      <dgm:t>
        <a:bodyPr/>
        <a:lstStyle/>
        <a:p>
          <a:r>
            <a:rPr lang="hr-HR" dirty="0" smtClean="0"/>
            <a:t>Smještaj nekog mjesta ili područja u geografskoj mreži</a:t>
          </a:r>
          <a:endParaRPr lang="hr-HR" dirty="0"/>
        </a:p>
      </dgm:t>
    </dgm:pt>
    <dgm:pt modelId="{9155BD11-E1D7-46F5-83C0-7C52BB766995}" type="parTrans" cxnId="{E1CE4796-758B-479F-A667-DD4FF06128FF}">
      <dgm:prSet/>
      <dgm:spPr/>
      <dgm:t>
        <a:bodyPr/>
        <a:lstStyle/>
        <a:p>
          <a:endParaRPr lang="hr-HR"/>
        </a:p>
      </dgm:t>
    </dgm:pt>
    <dgm:pt modelId="{F7F7C8D6-D2A2-4CAE-B418-6B9967FA3E00}" type="sibTrans" cxnId="{E1CE4796-758B-479F-A667-DD4FF06128FF}">
      <dgm:prSet/>
      <dgm:spPr/>
      <dgm:t>
        <a:bodyPr/>
        <a:lstStyle/>
        <a:p>
          <a:endParaRPr lang="hr-HR"/>
        </a:p>
      </dgm:t>
    </dgm:pt>
    <dgm:pt modelId="{EEE2FE81-A104-4711-BA0C-E1B6242561F1}">
      <dgm:prSet phldrT="[Text]"/>
      <dgm:spPr/>
      <dgm:t>
        <a:bodyPr/>
        <a:lstStyle/>
        <a:p>
          <a:r>
            <a:rPr lang="hr-HR" dirty="0" smtClean="0"/>
            <a:t>Geografski položaj</a:t>
          </a:r>
          <a:endParaRPr lang="hr-HR" dirty="0"/>
        </a:p>
      </dgm:t>
    </dgm:pt>
    <dgm:pt modelId="{700608F5-E7C6-42CA-AA2A-F2307D84CFD3}" type="parTrans" cxnId="{67FDE7D7-66CB-4AA4-A6A2-76B7255EF41C}">
      <dgm:prSet/>
      <dgm:spPr/>
      <dgm:t>
        <a:bodyPr/>
        <a:lstStyle/>
        <a:p>
          <a:endParaRPr lang="hr-HR"/>
        </a:p>
      </dgm:t>
    </dgm:pt>
    <dgm:pt modelId="{EC329F6C-716F-4588-9364-6B057EAAA98C}" type="sibTrans" cxnId="{67FDE7D7-66CB-4AA4-A6A2-76B7255EF41C}">
      <dgm:prSet/>
      <dgm:spPr/>
      <dgm:t>
        <a:bodyPr/>
        <a:lstStyle/>
        <a:p>
          <a:endParaRPr lang="hr-HR"/>
        </a:p>
      </dgm:t>
    </dgm:pt>
    <dgm:pt modelId="{0CDDC552-6FDB-433B-A396-1A50F60AD950}">
      <dgm:prSet phldrT="[Text]"/>
      <dgm:spPr/>
      <dgm:t>
        <a:bodyPr/>
        <a:lstStyle/>
        <a:p>
          <a:r>
            <a:rPr lang="hr-HR" dirty="0" smtClean="0"/>
            <a:t>Odnos nekog mjesta ili područja prema bližoj ili daljoj okolici</a:t>
          </a:r>
          <a:endParaRPr lang="hr-HR" dirty="0"/>
        </a:p>
      </dgm:t>
    </dgm:pt>
    <dgm:pt modelId="{738E8E5A-1F42-4ECE-BD81-E79869B0FF97}" type="parTrans" cxnId="{20879709-D421-42D9-AC8F-2D7854473583}">
      <dgm:prSet/>
      <dgm:spPr/>
      <dgm:t>
        <a:bodyPr/>
        <a:lstStyle/>
        <a:p>
          <a:endParaRPr lang="hr-HR"/>
        </a:p>
      </dgm:t>
    </dgm:pt>
    <dgm:pt modelId="{D5686FA1-C06B-4B70-B547-346FED6BCC5E}" type="sibTrans" cxnId="{20879709-D421-42D9-AC8F-2D7854473583}">
      <dgm:prSet/>
      <dgm:spPr/>
      <dgm:t>
        <a:bodyPr/>
        <a:lstStyle/>
        <a:p>
          <a:endParaRPr lang="hr-HR"/>
        </a:p>
      </dgm:t>
    </dgm:pt>
    <dgm:pt modelId="{BBF554DD-DEA3-4F12-8405-8F67EED2803A}" type="pres">
      <dgm:prSet presAssocID="{C2A7C4D4-D4AD-46E5-B520-2A8C8B20BA8F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hr-HR"/>
        </a:p>
      </dgm:t>
    </dgm:pt>
    <dgm:pt modelId="{6337E165-3E29-43C2-84A3-32045A09BC79}" type="pres">
      <dgm:prSet presAssocID="{E16E82A0-DDCC-458D-9F8D-6AEB985DDEC1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894C17D1-870F-433E-860B-19E2571F0FE2}" type="pres">
      <dgm:prSet presAssocID="{E16E82A0-DDCC-458D-9F8D-6AEB985DDEC1}" presName="childText" presStyleLbl="revTx" presStyleIdx="0" presStyleCnt="2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152BCFE6-AFB6-4217-95DF-FE9FCF233404}" type="pres">
      <dgm:prSet presAssocID="{EEE2FE81-A104-4711-BA0C-E1B6242561F1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35A7689B-1A4C-4705-8B27-8F3135062848}" type="pres">
      <dgm:prSet presAssocID="{EEE2FE81-A104-4711-BA0C-E1B6242561F1}" presName="childText" presStyleLbl="revTx" presStyleIdx="1" presStyleCnt="2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</dgm:ptLst>
  <dgm:cxnLst>
    <dgm:cxn modelId="{1558F5E9-1BD9-49CD-87CD-DC3ED701925F}" srcId="{C2A7C4D4-D4AD-46E5-B520-2A8C8B20BA8F}" destId="{E16E82A0-DDCC-458D-9F8D-6AEB985DDEC1}" srcOrd="0" destOrd="0" parTransId="{4E8D3837-8536-4251-A0BB-E5E2CED0A870}" sibTransId="{D6BEBC34-0EF7-4D4C-9F66-672DD70DB75D}"/>
    <dgm:cxn modelId="{0A6A0106-D126-475D-BE54-51BB283B260B}" type="presOf" srcId="{0CDDC552-6FDB-433B-A396-1A50F60AD950}" destId="{35A7689B-1A4C-4705-8B27-8F3135062848}" srcOrd="0" destOrd="0" presId="urn:microsoft.com/office/officeart/2005/8/layout/vList2"/>
    <dgm:cxn modelId="{10589F56-7645-4D18-AB8D-FB0DB363D07E}" type="presOf" srcId="{EEE2FE81-A104-4711-BA0C-E1B6242561F1}" destId="{152BCFE6-AFB6-4217-95DF-FE9FCF233404}" srcOrd="0" destOrd="0" presId="urn:microsoft.com/office/officeart/2005/8/layout/vList2"/>
    <dgm:cxn modelId="{844D8126-F6A1-410B-A2A3-0A18D7409FEA}" type="presOf" srcId="{E16E82A0-DDCC-458D-9F8D-6AEB985DDEC1}" destId="{6337E165-3E29-43C2-84A3-32045A09BC79}" srcOrd="0" destOrd="0" presId="urn:microsoft.com/office/officeart/2005/8/layout/vList2"/>
    <dgm:cxn modelId="{E1CE4796-758B-479F-A667-DD4FF06128FF}" srcId="{E16E82A0-DDCC-458D-9F8D-6AEB985DDEC1}" destId="{59D19430-D48D-4C6B-836C-B4DCA828E24F}" srcOrd="0" destOrd="0" parTransId="{9155BD11-E1D7-46F5-83C0-7C52BB766995}" sibTransId="{F7F7C8D6-D2A2-4CAE-B418-6B9967FA3E00}"/>
    <dgm:cxn modelId="{95BBCCE5-C8F3-4839-B222-F4A86B15F0C1}" type="presOf" srcId="{C2A7C4D4-D4AD-46E5-B520-2A8C8B20BA8F}" destId="{BBF554DD-DEA3-4F12-8405-8F67EED2803A}" srcOrd="0" destOrd="0" presId="urn:microsoft.com/office/officeart/2005/8/layout/vList2"/>
    <dgm:cxn modelId="{67FDE7D7-66CB-4AA4-A6A2-76B7255EF41C}" srcId="{C2A7C4D4-D4AD-46E5-B520-2A8C8B20BA8F}" destId="{EEE2FE81-A104-4711-BA0C-E1B6242561F1}" srcOrd="1" destOrd="0" parTransId="{700608F5-E7C6-42CA-AA2A-F2307D84CFD3}" sibTransId="{EC329F6C-716F-4588-9364-6B057EAAA98C}"/>
    <dgm:cxn modelId="{20879709-D421-42D9-AC8F-2D7854473583}" srcId="{EEE2FE81-A104-4711-BA0C-E1B6242561F1}" destId="{0CDDC552-6FDB-433B-A396-1A50F60AD950}" srcOrd="0" destOrd="0" parTransId="{738E8E5A-1F42-4ECE-BD81-E79869B0FF97}" sibTransId="{D5686FA1-C06B-4B70-B547-346FED6BCC5E}"/>
    <dgm:cxn modelId="{845B98FA-EF61-464F-AEA2-53383C93D43E}" type="presOf" srcId="{59D19430-D48D-4C6B-836C-B4DCA828E24F}" destId="{894C17D1-870F-433E-860B-19E2571F0FE2}" srcOrd="0" destOrd="0" presId="urn:microsoft.com/office/officeart/2005/8/layout/vList2"/>
    <dgm:cxn modelId="{D00079C6-29CB-4EED-9A5E-FCC89E74C391}" type="presParOf" srcId="{BBF554DD-DEA3-4F12-8405-8F67EED2803A}" destId="{6337E165-3E29-43C2-84A3-32045A09BC79}" srcOrd="0" destOrd="0" presId="urn:microsoft.com/office/officeart/2005/8/layout/vList2"/>
    <dgm:cxn modelId="{F07586C9-E5CE-4E2C-91EB-DAA941B6875F}" type="presParOf" srcId="{BBF554DD-DEA3-4F12-8405-8F67EED2803A}" destId="{894C17D1-870F-433E-860B-19E2571F0FE2}" srcOrd="1" destOrd="0" presId="urn:microsoft.com/office/officeart/2005/8/layout/vList2"/>
    <dgm:cxn modelId="{C280C291-6814-4225-89C0-27C317CA6A85}" type="presParOf" srcId="{BBF554DD-DEA3-4F12-8405-8F67EED2803A}" destId="{152BCFE6-AFB6-4217-95DF-FE9FCF233404}" srcOrd="2" destOrd="0" presId="urn:microsoft.com/office/officeart/2005/8/layout/vList2"/>
    <dgm:cxn modelId="{ACFCD10D-D271-4B95-A1AE-32AF51807385}" type="presParOf" srcId="{BBF554DD-DEA3-4F12-8405-8F67EED2803A}" destId="{35A7689B-1A4C-4705-8B27-8F3135062848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337E165-3E29-43C2-84A3-32045A09BC79}">
      <dsp:nvSpPr>
        <dsp:cNvPr id="0" name=""/>
        <dsp:cNvSpPr/>
      </dsp:nvSpPr>
      <dsp:spPr>
        <a:xfrm>
          <a:off x="0" y="26105"/>
          <a:ext cx="8229600" cy="1175264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86690" tIns="186690" rIns="186690" bIns="186690" numCol="1" spcCol="1270" anchor="ctr" anchorCtr="0">
          <a:noAutofit/>
        </a:bodyPr>
        <a:lstStyle/>
        <a:p>
          <a:pPr lvl="0" algn="l" defTabSz="2178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4900" kern="1200" dirty="0" smtClean="0"/>
            <a:t>Geografski smještaj</a:t>
          </a:r>
          <a:endParaRPr lang="hr-HR" sz="4900" kern="1200" dirty="0"/>
        </a:p>
      </dsp:txBody>
      <dsp:txXfrm>
        <a:off x="57372" y="83477"/>
        <a:ext cx="8114856" cy="1060520"/>
      </dsp:txXfrm>
    </dsp:sp>
    <dsp:sp modelId="{894C17D1-870F-433E-860B-19E2571F0FE2}">
      <dsp:nvSpPr>
        <dsp:cNvPr id="0" name=""/>
        <dsp:cNvSpPr/>
      </dsp:nvSpPr>
      <dsp:spPr>
        <a:xfrm>
          <a:off x="0" y="1201370"/>
          <a:ext cx="8229600" cy="11918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1290" tIns="62230" rIns="348488" bIns="62230" numCol="1" spcCol="1270" anchor="t" anchorCtr="0">
          <a:noAutofit/>
        </a:bodyPr>
        <a:lstStyle/>
        <a:p>
          <a:pPr marL="285750" lvl="1" indent="-285750" algn="l" defTabSz="1689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hr-HR" sz="3800" kern="1200" dirty="0" smtClean="0"/>
            <a:t>Smještaj nekog mjesta ili područja u geografskoj mreži</a:t>
          </a:r>
          <a:endParaRPr lang="hr-HR" sz="3800" kern="1200" dirty="0"/>
        </a:p>
      </dsp:txBody>
      <dsp:txXfrm>
        <a:off x="0" y="1201370"/>
        <a:ext cx="8229600" cy="1191802"/>
      </dsp:txXfrm>
    </dsp:sp>
    <dsp:sp modelId="{152BCFE6-AFB6-4217-95DF-FE9FCF233404}">
      <dsp:nvSpPr>
        <dsp:cNvPr id="0" name=""/>
        <dsp:cNvSpPr/>
      </dsp:nvSpPr>
      <dsp:spPr>
        <a:xfrm>
          <a:off x="0" y="2393173"/>
          <a:ext cx="8229600" cy="1175264"/>
        </a:xfrm>
        <a:prstGeom prst="roundRect">
          <a:avLst/>
        </a:prstGeom>
        <a:gradFill rotWithShape="0">
          <a:gsLst>
            <a:gs pos="0">
              <a:schemeClr val="accent5">
                <a:hueOff val="-7353344"/>
                <a:satOff val="-10228"/>
                <a:lumOff val="-392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7353344"/>
                <a:satOff val="-10228"/>
                <a:lumOff val="-392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7353344"/>
                <a:satOff val="-10228"/>
                <a:lumOff val="-392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86690" tIns="186690" rIns="186690" bIns="186690" numCol="1" spcCol="1270" anchor="ctr" anchorCtr="0">
          <a:noAutofit/>
        </a:bodyPr>
        <a:lstStyle/>
        <a:p>
          <a:pPr lvl="0" algn="l" defTabSz="2178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4900" kern="1200" dirty="0" smtClean="0"/>
            <a:t>Geografski položaj</a:t>
          </a:r>
          <a:endParaRPr lang="hr-HR" sz="4900" kern="1200" dirty="0"/>
        </a:p>
      </dsp:txBody>
      <dsp:txXfrm>
        <a:off x="57372" y="2450545"/>
        <a:ext cx="8114856" cy="1060520"/>
      </dsp:txXfrm>
    </dsp:sp>
    <dsp:sp modelId="{35A7689B-1A4C-4705-8B27-8F3135062848}">
      <dsp:nvSpPr>
        <dsp:cNvPr id="0" name=""/>
        <dsp:cNvSpPr/>
      </dsp:nvSpPr>
      <dsp:spPr>
        <a:xfrm>
          <a:off x="0" y="3568438"/>
          <a:ext cx="8229600" cy="11918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1290" tIns="62230" rIns="348488" bIns="62230" numCol="1" spcCol="1270" anchor="t" anchorCtr="0">
          <a:noAutofit/>
        </a:bodyPr>
        <a:lstStyle/>
        <a:p>
          <a:pPr marL="285750" lvl="1" indent="-285750" algn="l" defTabSz="1689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hr-HR" sz="3800" kern="1200" dirty="0" smtClean="0"/>
            <a:t>Odnos nekog mjesta ili područja prema bližoj ili daljoj okolici</a:t>
          </a:r>
          <a:endParaRPr lang="hr-HR" sz="3800" kern="1200" dirty="0"/>
        </a:p>
      </dsp:txBody>
      <dsp:txXfrm>
        <a:off x="0" y="3568438"/>
        <a:ext cx="8229600" cy="119180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#1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zaglavlj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3" name="Rezervirano mjesto datum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EAF3A4-38B4-43B2-B95F-EFA4B9D8394D}" type="datetimeFigureOut">
              <a:rPr lang="hr-HR" smtClean="0"/>
              <a:t>10.5.2021.</a:t>
            </a:fld>
            <a:endParaRPr lang="hr-HR"/>
          </a:p>
        </p:txBody>
      </p:sp>
      <p:sp>
        <p:nvSpPr>
          <p:cNvPr id="4" name="Rezervirano mjesto slike slajd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r-HR"/>
          </a:p>
        </p:txBody>
      </p:sp>
      <p:sp>
        <p:nvSpPr>
          <p:cNvPr id="5" name="Rezervirano mjesto bilježaka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498B60-EF09-48BE-823B-527B7860293F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6437855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hr-HR" altLang="sr-Latn-RS" smtClean="0"/>
              <a:t>-radom u parovima na tekstu iz udžbenika (7 minuta)-  učenici trebaju ispisati u bilježnicu barem 7 geografskih odrednica po kojima se Azija ističe u svijetu jer su naj…; nakon završetka rada analizirati odgovore i demonstrirati ih na karti</a:t>
            </a:r>
          </a:p>
          <a:p>
            <a:pPr>
              <a:spcBef>
                <a:spcPct val="0"/>
              </a:spcBef>
            </a:pPr>
            <a:endParaRPr lang="hr-HR" altLang="sr-Latn-RS" smtClean="0"/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85FD6F81-5572-4E8B-AD8A-FF6B3A6B3379}" type="slidenum">
              <a:rPr lang="hr-HR" altLang="sr-Latn-RS"/>
              <a:pPr/>
              <a:t>2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19232709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hr-HR" altLang="sr-Latn-RS" smtClean="0"/>
              <a:t>-demonstrirati na geografskoj karti svijeta granice Azije prema ostalim kontinentima (učenici navedeno pronalaze na karti Azije  u atlasu)</a:t>
            </a:r>
          </a:p>
          <a:p>
            <a:pPr>
              <a:spcBef>
                <a:spcPct val="0"/>
              </a:spcBef>
            </a:pPr>
            <a:endParaRPr lang="hr-HR" altLang="sr-Latn-RS" smtClean="0"/>
          </a:p>
        </p:txBody>
      </p:sp>
      <p:sp>
        <p:nvSpPr>
          <p:cNvPr id="225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64D350EA-A9E4-4944-80CB-7CD292975596}" type="slidenum">
              <a:rPr lang="hr-HR" altLang="sr-Latn-RS"/>
              <a:pPr/>
              <a:t>6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15279106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hr-HR" altLang="sr-Latn-RS" smtClean="0"/>
              <a:t>-izreći definicije pojmova geografski smještaj i geografski položaj i protumačiti ih</a:t>
            </a:r>
          </a:p>
          <a:p>
            <a:pPr>
              <a:spcBef>
                <a:spcPct val="0"/>
              </a:spcBef>
            </a:pPr>
            <a:r>
              <a:rPr lang="hr-HR" altLang="sr-Latn-RS" smtClean="0"/>
              <a:t>-demonstrirati na geografskoj karti svijeta i na globusu geografski smještaj i položaj Azije</a:t>
            </a:r>
          </a:p>
          <a:p>
            <a:pPr>
              <a:spcBef>
                <a:spcPct val="0"/>
              </a:spcBef>
            </a:pPr>
            <a:endParaRPr lang="hr-HR" altLang="sr-Latn-RS" smtClean="0"/>
          </a:p>
        </p:txBody>
      </p:sp>
      <p:sp>
        <p:nvSpPr>
          <p:cNvPr id="235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7D5657C6-B3B9-4134-A674-A45E24056A83}" type="slidenum">
              <a:rPr lang="hr-HR" altLang="sr-Latn-RS"/>
              <a:pPr/>
              <a:t>8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5036456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hr-HR" altLang="sr-Latn-RS" smtClean="0"/>
              <a:t>-demonstrirati na geografskoj karti svijeta i na globusu geografski smještaj i položaj Azije</a:t>
            </a:r>
          </a:p>
          <a:p>
            <a:pPr>
              <a:spcBef>
                <a:spcPct val="0"/>
              </a:spcBef>
            </a:pPr>
            <a:r>
              <a:rPr lang="hr-HR" altLang="sr-Latn-RS" smtClean="0"/>
              <a:t>-interpretirati crtež iz udžbenika koji prikazuje položaj Azije prema ostalim kontinentima i crtež koji prikazuje prostiranje kroz deset vremenskih zona</a:t>
            </a:r>
          </a:p>
          <a:p>
            <a:pPr>
              <a:spcBef>
                <a:spcPct val="0"/>
              </a:spcBef>
              <a:buFontTx/>
              <a:buChar char="-"/>
            </a:pPr>
            <a:r>
              <a:rPr lang="hr-HR" altLang="sr-Latn-RS" smtClean="0"/>
              <a:t>Protumačiti migraciju ljudi iz Azije u Sjevernu Ameriku, Australiju i Oceaniju</a:t>
            </a:r>
          </a:p>
          <a:p>
            <a:pPr>
              <a:spcBef>
                <a:spcPct val="0"/>
              </a:spcBef>
              <a:buFontTx/>
              <a:buChar char="-"/>
            </a:pPr>
            <a:r>
              <a:rPr lang="hr-HR" altLang="sr-Latn-RS" smtClean="0"/>
              <a:t> izborna tema – Kontiki – kako su narodi iz Južne Amerike naselili Oceaniju</a:t>
            </a:r>
          </a:p>
          <a:p>
            <a:pPr>
              <a:spcBef>
                <a:spcPct val="0"/>
              </a:spcBef>
            </a:pPr>
            <a:r>
              <a:rPr lang="hr-HR" altLang="sr-Latn-RS" smtClean="0"/>
              <a:t>Čitav film iz 1950. nalazi se na sljedećoj poveznici: http://www.swefilmer.com/kon-tiki-1950/kon-tiki-1950-video_ed02117a9.html#</a:t>
            </a:r>
          </a:p>
          <a:p>
            <a:pPr>
              <a:spcBef>
                <a:spcPct val="0"/>
              </a:spcBef>
            </a:pPr>
            <a:endParaRPr lang="hr-HR" altLang="sr-Latn-RS" smtClean="0"/>
          </a:p>
          <a:p>
            <a:pPr>
              <a:spcBef>
                <a:spcPct val="0"/>
              </a:spcBef>
            </a:pPr>
            <a:endParaRPr lang="hr-HR" altLang="sr-Latn-RS" smtClean="0"/>
          </a:p>
          <a:p>
            <a:pPr>
              <a:spcBef>
                <a:spcPct val="0"/>
              </a:spcBef>
            </a:pPr>
            <a:endParaRPr lang="hr-HR" altLang="sr-Latn-RS" smtClean="0"/>
          </a:p>
        </p:txBody>
      </p:sp>
      <p:sp>
        <p:nvSpPr>
          <p:cNvPr id="245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5C852411-E9AE-462B-80A1-E30109B9C96E}" type="slidenum">
              <a:rPr lang="hr-HR" altLang="sr-Latn-RS"/>
              <a:pPr/>
              <a:t>9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33456739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hr-HR" altLang="sr-Latn-RS" smtClean="0"/>
              <a:t>-opisati obale Azije pomoću geografske karte Azije</a:t>
            </a:r>
          </a:p>
          <a:p>
            <a:pPr>
              <a:spcBef>
                <a:spcPct val="0"/>
              </a:spcBef>
            </a:pPr>
            <a:endParaRPr lang="hr-HR" altLang="sr-Latn-RS" smtClean="0"/>
          </a:p>
        </p:txBody>
      </p:sp>
      <p:sp>
        <p:nvSpPr>
          <p:cNvPr id="256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6542B8E7-0EE6-4D12-8CA6-EFF9CBAF6A89}" type="slidenum">
              <a:rPr lang="hr-HR" altLang="sr-Latn-RS"/>
              <a:pPr/>
              <a:t>10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17498395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6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hr-HR" altLang="sr-Latn-RS" smtClean="0"/>
              <a:t>-provjeriti ishode učenja kroz zadatke (učenici ih rješavaju individualno, a zatim jedan drugome u klupi provjere točnost odgovora)</a:t>
            </a:r>
          </a:p>
          <a:p>
            <a:pPr>
              <a:spcBef>
                <a:spcPct val="0"/>
              </a:spcBef>
            </a:pPr>
            <a:r>
              <a:rPr lang="hr-HR" altLang="sr-Latn-RS" smtClean="0"/>
              <a:t>-zadati učenicima da za domaću zadaću riješe zadatke u RB</a:t>
            </a:r>
          </a:p>
        </p:txBody>
      </p:sp>
      <p:sp>
        <p:nvSpPr>
          <p:cNvPr id="297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D699BD87-DE2B-4AC4-BACF-EE24562AF4D9}" type="slidenum">
              <a:rPr lang="hr-HR" altLang="sr-Latn-RS"/>
              <a:pPr/>
              <a:t>11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26289281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r-HR" smtClean="0"/>
              <a:t>Kliknite da biste uredili stil podnaslova matrice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9E9BB-145E-4516-A69F-321BA14943D5}" type="datetimeFigureOut">
              <a:rPr lang="hr-HR" smtClean="0"/>
              <a:t>10.5.2021.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334719-0687-4B9C-89AB-4DDB9D91FF00}" type="slidenum">
              <a:rPr lang="hr-HR" smtClean="0"/>
              <a:t>‹#›</a:t>
            </a:fld>
            <a:endParaRPr lang="hr-HR"/>
          </a:p>
        </p:txBody>
      </p:sp>
      <p:pic>
        <p:nvPicPr>
          <p:cNvPr id="7" name="Slika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149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83983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9E9BB-145E-4516-A69F-321BA14943D5}" type="datetimeFigureOut">
              <a:rPr lang="hr-HR" smtClean="0"/>
              <a:t>10.5.2021.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334719-0687-4B9C-89AB-4DDB9D91FF00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862403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9E9BB-145E-4516-A69F-321BA14943D5}" type="datetimeFigureOut">
              <a:rPr lang="hr-HR" smtClean="0"/>
              <a:t>10.5.2021.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334719-0687-4B9C-89AB-4DDB9D91FF00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4376811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9E9BB-145E-4516-A69F-321BA14943D5}" type="datetimeFigureOut">
              <a:rPr lang="hr-HR" smtClean="0"/>
              <a:t>10.5.2021.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334719-0687-4B9C-89AB-4DDB9D91FF00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0300258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9E9BB-145E-4516-A69F-321BA14943D5}" type="datetimeFigureOut">
              <a:rPr lang="hr-HR" smtClean="0"/>
              <a:t>10.5.2021.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334719-0687-4B9C-89AB-4DDB9D91FF00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3155009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9E9BB-145E-4516-A69F-321BA14943D5}" type="datetimeFigureOut">
              <a:rPr lang="hr-HR" smtClean="0"/>
              <a:t>10.5.2021.</a:t>
            </a:fld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334719-0687-4B9C-89AB-4DDB9D91FF00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1192301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5" name="Rezervirano mjesto teksta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6" name="Rezervirano mjesto sadržaja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7" name="Rezervirano mjesto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9E9BB-145E-4516-A69F-321BA14943D5}" type="datetimeFigureOut">
              <a:rPr lang="hr-HR" smtClean="0"/>
              <a:t>10.5.2021.</a:t>
            </a:fld>
            <a:endParaRPr lang="hr-HR"/>
          </a:p>
        </p:txBody>
      </p:sp>
      <p:sp>
        <p:nvSpPr>
          <p:cNvPr id="8" name="Rezervirano mjesto podnožj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Rezervirano mjesto broja slajd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334719-0687-4B9C-89AB-4DDB9D91FF00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4874611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9E9BB-145E-4516-A69F-321BA14943D5}" type="datetimeFigureOut">
              <a:rPr lang="hr-HR" smtClean="0"/>
              <a:t>10.5.2021.</a:t>
            </a:fld>
            <a:endParaRPr lang="hr-HR"/>
          </a:p>
        </p:txBody>
      </p:sp>
      <p:sp>
        <p:nvSpPr>
          <p:cNvPr id="4" name="Rezervirano mjesto podnožj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Rezervirano mjesto broja slajd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334719-0687-4B9C-89AB-4DDB9D91FF00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8967749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9E9BB-145E-4516-A69F-321BA14943D5}" type="datetimeFigureOut">
              <a:rPr lang="hr-HR" smtClean="0"/>
              <a:t>10.5.2021.</a:t>
            </a:fld>
            <a:endParaRPr lang="hr-HR"/>
          </a:p>
        </p:txBody>
      </p:sp>
      <p:sp>
        <p:nvSpPr>
          <p:cNvPr id="3" name="Rezervirano mjesto podnožj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334719-0687-4B9C-89AB-4DDB9D91FF00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0882673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9E9BB-145E-4516-A69F-321BA14943D5}" type="datetimeFigureOut">
              <a:rPr lang="hr-HR" smtClean="0"/>
              <a:t>10.5.2021.</a:t>
            </a:fld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334719-0687-4B9C-89AB-4DDB9D91FF00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6262826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slik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9E9BB-145E-4516-A69F-321BA14943D5}" type="datetimeFigureOut">
              <a:rPr lang="hr-HR" smtClean="0"/>
              <a:t>10.5.2021.</a:t>
            </a:fld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334719-0687-4B9C-89AB-4DDB9D91FF00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078874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naslova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D9E9BB-145E-4516-A69F-321BA14943D5}" type="datetimeFigureOut">
              <a:rPr lang="hr-HR" smtClean="0"/>
              <a:t>10.5.2021.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334719-0687-4B9C-89AB-4DDB9D91FF00}" type="slidenum">
              <a:rPr lang="hr-HR" smtClean="0"/>
              <a:t>‹#›</a:t>
            </a:fld>
            <a:endParaRPr lang="hr-HR"/>
          </a:p>
        </p:txBody>
      </p:sp>
      <p:pic>
        <p:nvPicPr>
          <p:cNvPr id="8" name="Slika 7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2520" y="0"/>
            <a:ext cx="12186960" cy="1146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25532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g"/><Relationship Id="rId3" Type="http://schemas.openxmlformats.org/officeDocument/2006/relationships/image" Target="../media/image25.jpe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5" Type="http://schemas.openxmlformats.org/officeDocument/2006/relationships/image" Target="../media/image27.png"/><Relationship Id="rId10" Type="http://schemas.openxmlformats.org/officeDocument/2006/relationships/image" Target="../media/image32.png"/><Relationship Id="rId4" Type="http://schemas.openxmlformats.org/officeDocument/2006/relationships/image" Target="../media/image26.jpg"/><Relationship Id="rId9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454331" y="3950381"/>
            <a:ext cx="9144000" cy="1655762"/>
          </a:xfrm>
        </p:spPr>
        <p:txBody>
          <a:bodyPr>
            <a:normAutofit/>
          </a:bodyPr>
          <a:lstStyle/>
          <a:p>
            <a:r>
              <a:rPr lang="hr-HR" sz="4000" b="1" dirty="0" smtClean="0"/>
              <a:t>Raznolikost Azije</a:t>
            </a:r>
            <a:endParaRPr lang="hr-HR" sz="4000" b="1" dirty="0"/>
          </a:p>
        </p:txBody>
      </p:sp>
      <p:sp>
        <p:nvSpPr>
          <p:cNvPr id="2" name="Naslov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r-HR" dirty="0"/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9379" y="2124826"/>
            <a:ext cx="7193903" cy="1493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7636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09750" y="1071563"/>
            <a:ext cx="8401050" cy="660400"/>
          </a:xfrm>
        </p:spPr>
        <p:txBody>
          <a:bodyPr rtlCol="0">
            <a:normAutofit fontScale="90000"/>
          </a:bodyPr>
          <a:lstStyle/>
          <a:p>
            <a:pPr>
              <a:defRPr/>
            </a:pPr>
            <a:r>
              <a:rPr lang="hr-HR" dirty="0" smtClean="0">
                <a:solidFill>
                  <a:srgbClr val="FC8E4A"/>
                </a:solidFill>
              </a:rPr>
              <a:t>Mora i obale</a:t>
            </a:r>
            <a:endParaRPr lang="hr-HR" dirty="0">
              <a:solidFill>
                <a:srgbClr val="FC8E4A"/>
              </a:solidFill>
            </a:endParaRPr>
          </a:p>
        </p:txBody>
      </p:sp>
      <p:pic>
        <p:nvPicPr>
          <p:cNvPr id="1229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5875" y="1017589"/>
            <a:ext cx="5314950" cy="585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ounded Rectangle 5"/>
          <p:cNvSpPr/>
          <p:nvPr/>
        </p:nvSpPr>
        <p:spPr>
          <a:xfrm>
            <a:off x="9742488" y="3643314"/>
            <a:ext cx="857250" cy="714375"/>
          </a:xfrm>
          <a:prstGeom prst="roundRect">
            <a:avLst/>
          </a:prstGeom>
          <a:solidFill>
            <a:schemeClr val="accent1">
              <a:alpha val="7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hr-HR" dirty="0"/>
              <a:t>Tihi ocean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6810376" y="5643563"/>
            <a:ext cx="1000125" cy="571500"/>
          </a:xfrm>
          <a:prstGeom prst="roundRect">
            <a:avLst/>
          </a:prstGeom>
          <a:solidFill>
            <a:schemeClr val="accent1">
              <a:alpha val="7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hr-HR" dirty="0"/>
              <a:t>Indijski ocean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4810126" y="2500313"/>
            <a:ext cx="1071563" cy="571500"/>
          </a:xfrm>
          <a:prstGeom prst="roundRect">
            <a:avLst/>
          </a:prstGeom>
          <a:solidFill>
            <a:schemeClr val="accent1">
              <a:alpha val="7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hr-HR" dirty="0"/>
              <a:t>Atlantski ocean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6381750" y="1143000"/>
            <a:ext cx="2571750" cy="571500"/>
          </a:xfrm>
          <a:prstGeom prst="roundRect">
            <a:avLst/>
          </a:prstGeom>
          <a:solidFill>
            <a:schemeClr val="accent1">
              <a:alpha val="7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hr-HR" dirty="0"/>
              <a:t>Sjeverno ledeno more – Arktički ocean</a:t>
            </a:r>
          </a:p>
        </p:txBody>
      </p:sp>
      <p:sp>
        <p:nvSpPr>
          <p:cNvPr id="15" name="Content Placeholder 2"/>
          <p:cNvSpPr txBox="1">
            <a:spLocks/>
          </p:cNvSpPr>
          <p:nvPr/>
        </p:nvSpPr>
        <p:spPr>
          <a:xfrm>
            <a:off x="1035050" y="1785938"/>
            <a:ext cx="3143250" cy="5072062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hr-HR" dirty="0" smtClean="0"/>
              <a:t>Razvedene obale- veliki poluotoci (Arapski, Dekanski i Indokineski)</a:t>
            </a:r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pl-PL" dirty="0" smtClean="0"/>
              <a:t>Potražite ih na geografskoj karti.</a:t>
            </a:r>
            <a:endParaRPr lang="hr-HR" dirty="0" smtClean="0"/>
          </a:p>
          <a:p>
            <a:pPr>
              <a:defRPr/>
            </a:pPr>
            <a:r>
              <a:rPr lang="hr-HR" dirty="0" smtClean="0"/>
              <a:t>Izlaz na četiri oceana</a:t>
            </a:r>
          </a:p>
          <a:p>
            <a:pPr>
              <a:defRPr/>
            </a:pPr>
            <a:r>
              <a:rPr lang="hr-HR" dirty="0" smtClean="0"/>
              <a:t>Važni morski prolazi </a:t>
            </a:r>
            <a:r>
              <a:rPr lang="hr-HR" i="1" dirty="0" smtClean="0"/>
              <a:t>(zašto?)</a:t>
            </a:r>
          </a:p>
          <a:p>
            <a:pPr>
              <a:buFontTx/>
              <a:buChar char="-"/>
              <a:defRPr/>
            </a:pPr>
            <a:r>
              <a:rPr lang="hr-HR" dirty="0" smtClean="0"/>
              <a:t>Sueski kanal</a:t>
            </a:r>
          </a:p>
          <a:p>
            <a:pPr>
              <a:buFontTx/>
              <a:buChar char="-"/>
              <a:defRPr/>
            </a:pPr>
            <a:r>
              <a:rPr lang="hr-HR" dirty="0" smtClean="0"/>
              <a:t>Hormuz</a:t>
            </a:r>
          </a:p>
          <a:p>
            <a:pPr>
              <a:buFontTx/>
              <a:buChar char="-"/>
              <a:defRPr/>
            </a:pPr>
            <a:r>
              <a:rPr lang="hr-HR" dirty="0" smtClean="0"/>
              <a:t>Malajski prolaz</a:t>
            </a:r>
          </a:p>
          <a:p>
            <a:pPr>
              <a:buFontTx/>
              <a:buChar char="-"/>
              <a:defRPr/>
            </a:pPr>
            <a:r>
              <a:rPr lang="hr-HR" dirty="0" smtClean="0"/>
              <a:t>Bospor</a:t>
            </a:r>
          </a:p>
          <a:p>
            <a:pPr>
              <a:buFont typeface="Arial" panose="020B0604020202020204" pitchFamily="34" charset="0"/>
              <a:buNone/>
              <a:defRPr/>
            </a:pPr>
            <a:r>
              <a:rPr lang="hr-HR" i="1" dirty="0" smtClean="0"/>
              <a:t>Zašto Beringov prolaz nema veliku prometnu važnost?</a:t>
            </a:r>
            <a:endParaRPr lang="hr-HR" i="1" dirty="0"/>
          </a:p>
        </p:txBody>
      </p:sp>
    </p:spTree>
    <p:extLst>
      <p:ext uri="{BB962C8B-B14F-4D97-AF65-F5344CB8AC3E}">
        <p14:creationId xmlns:p14="http://schemas.microsoft.com/office/powerpoint/2010/main" val="2242319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5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>
          <a:xfrm>
            <a:off x="1981200" y="1125538"/>
            <a:ext cx="8229600" cy="874712"/>
          </a:xfrm>
        </p:spPr>
        <p:txBody>
          <a:bodyPr/>
          <a:lstStyle/>
          <a:p>
            <a:r>
              <a:rPr lang="hr-HR" altLang="sr-Latn-RS" smtClean="0"/>
              <a:t>Ponavljanje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2071688"/>
            <a:ext cx="8229600" cy="4786312"/>
          </a:xfrm>
        </p:spPr>
        <p:txBody>
          <a:bodyPr rtlCol="0">
            <a:normAutofit lnSpcReduction="10000"/>
          </a:bodyPr>
          <a:lstStyle/>
          <a:p>
            <a:pPr>
              <a:defRPr/>
            </a:pPr>
            <a:r>
              <a:rPr lang="hr-HR" b="1" dirty="0" smtClean="0"/>
              <a:t>1.Dopuni rečenicu: </a:t>
            </a:r>
            <a:endParaRPr lang="hr-HR" dirty="0" smtClean="0"/>
          </a:p>
          <a:p>
            <a:pPr>
              <a:buNone/>
              <a:defRPr/>
            </a:pPr>
            <a:r>
              <a:rPr lang="hr-HR" dirty="0" smtClean="0"/>
              <a:t>Geografski __________ se određuje prema geografskoj mreži, a odnos nekog područja prema bližem i daljem prostoru je geografski ______________.</a:t>
            </a:r>
          </a:p>
          <a:p>
            <a:pPr>
              <a:defRPr/>
            </a:pPr>
            <a:r>
              <a:rPr lang="hr-HR" b="1" dirty="0" smtClean="0"/>
              <a:t>2. Zaokruži točan odgovor.</a:t>
            </a:r>
            <a:r>
              <a:rPr lang="hr-HR" dirty="0" smtClean="0"/>
              <a:t> </a:t>
            </a:r>
          </a:p>
          <a:p>
            <a:pPr>
              <a:buNone/>
              <a:defRPr/>
            </a:pPr>
            <a:r>
              <a:rPr lang="hr-HR" dirty="0" smtClean="0"/>
              <a:t>Kroz koliko se toplinskih pojasa proteže Azija?</a:t>
            </a:r>
          </a:p>
          <a:p>
            <a:pPr>
              <a:buNone/>
              <a:defRPr/>
            </a:pPr>
            <a:r>
              <a:rPr lang="hr-HR" dirty="0" smtClean="0"/>
              <a:t>a)Kroz jedan toplinski pojas. </a:t>
            </a:r>
          </a:p>
          <a:p>
            <a:pPr>
              <a:buNone/>
              <a:defRPr/>
            </a:pPr>
            <a:r>
              <a:rPr lang="hr-HR" dirty="0" smtClean="0"/>
              <a:t>b)Kroz dva  toplinska pojasa.</a:t>
            </a:r>
          </a:p>
          <a:p>
            <a:pPr>
              <a:buNone/>
              <a:defRPr/>
            </a:pPr>
            <a:r>
              <a:rPr lang="hr-HR" dirty="0" smtClean="0"/>
              <a:t>c)Kroz tri  toplinska pojasa.</a:t>
            </a:r>
          </a:p>
          <a:p>
            <a:pPr>
              <a:buNone/>
              <a:defRPr/>
            </a:pPr>
            <a:r>
              <a:rPr lang="hr-HR" dirty="0" smtClean="0"/>
              <a:t>d)Kroz četiri  toplinska pojasa.</a:t>
            </a:r>
          </a:p>
          <a:p>
            <a:pPr>
              <a:defRPr/>
            </a:pPr>
            <a:endParaRPr lang="hr-HR" dirty="0"/>
          </a:p>
        </p:txBody>
      </p:sp>
      <p:sp>
        <p:nvSpPr>
          <p:cNvPr id="4" name="Rectangle 3"/>
          <p:cNvSpPr/>
          <p:nvPr/>
        </p:nvSpPr>
        <p:spPr>
          <a:xfrm>
            <a:off x="3309939" y="2500314"/>
            <a:ext cx="2643187" cy="4286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hr-HR" sz="2400" b="1" dirty="0">
                <a:solidFill>
                  <a:srgbClr val="FF0000"/>
                </a:solidFill>
              </a:rPr>
              <a:t>smještaj </a:t>
            </a:r>
            <a:endParaRPr lang="hr-HR" b="1" dirty="0">
              <a:solidFill>
                <a:srgbClr val="FF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455375" y="3143252"/>
            <a:ext cx="2643188" cy="4286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hr-HR" sz="2400" b="1" dirty="0">
                <a:solidFill>
                  <a:srgbClr val="FF0000"/>
                </a:solidFill>
              </a:rPr>
              <a:t>položaj</a:t>
            </a:r>
            <a:endParaRPr lang="hr-HR" b="1" dirty="0">
              <a:solidFill>
                <a:srgbClr val="FF0000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1933303" y="6025109"/>
            <a:ext cx="500062" cy="42862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136870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>
          <a:xfrm>
            <a:off x="838200" y="1035685"/>
            <a:ext cx="10515600" cy="1325563"/>
          </a:xfrm>
        </p:spPr>
        <p:txBody>
          <a:bodyPr/>
          <a:lstStyle/>
          <a:p>
            <a:r>
              <a:rPr lang="hr-HR" altLang="sr-Latn-RS" sz="3200" b="1" dirty="0"/>
              <a:t>3.Riješi  sljedeće zadatke na slijepoj karti Azije služeći se geografskom kartom Azije u atlasu</a:t>
            </a:r>
            <a:endParaRPr lang="hr-HR" altLang="sr-Latn-R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506662"/>
            <a:ext cx="10515600" cy="4351338"/>
          </a:xfrm>
        </p:spPr>
        <p:txBody>
          <a:bodyPr rtlCol="0">
            <a:normAutofit/>
          </a:bodyPr>
          <a:lstStyle/>
          <a:p>
            <a:pPr>
              <a:buNone/>
              <a:defRPr/>
            </a:pPr>
            <a:r>
              <a:rPr lang="hr-HR" dirty="0" smtClean="0"/>
              <a:t> a) Slovom S obilježi smještaj Sueskog kanala.</a:t>
            </a:r>
          </a:p>
          <a:p>
            <a:pPr>
              <a:buNone/>
              <a:defRPr/>
            </a:pPr>
            <a:r>
              <a:rPr lang="hr-HR" dirty="0" smtClean="0"/>
              <a:t> b) Stavi  brojke na otoke i poluotoke kako je navedeno: </a:t>
            </a:r>
          </a:p>
          <a:p>
            <a:pPr>
              <a:buNone/>
              <a:defRPr/>
            </a:pPr>
            <a:r>
              <a:rPr lang="hr-HR" dirty="0" smtClean="0"/>
              <a:t>1 – Java;  2 – Indokina;  3 – Sumatra;  4 – Kalimantan;  5 – Dekan; 6 – Kamčatka; 7 – Sulawesi</a:t>
            </a:r>
          </a:p>
          <a:p>
            <a:pPr>
              <a:buNone/>
              <a:defRPr/>
            </a:pPr>
            <a:r>
              <a:rPr lang="hr-HR" dirty="0" smtClean="0"/>
              <a:t>c) Slovom M obilježi smještaj Malajskog prolaza, a slovom B smještaj Bospora.</a:t>
            </a:r>
          </a:p>
          <a:p>
            <a:pPr>
              <a:buNone/>
              <a:defRPr/>
            </a:pPr>
            <a:r>
              <a:rPr lang="hr-HR" dirty="0" smtClean="0"/>
              <a:t>d) Slovom X obilježi Perzijski zaljev.</a:t>
            </a:r>
          </a:p>
          <a:p>
            <a:pPr>
              <a:buNone/>
              <a:defRPr/>
            </a:pPr>
            <a:r>
              <a:rPr lang="hr-HR" dirty="0" smtClean="0"/>
              <a:t> e) Kružićem obilježi smještaj najprometnije luke svijeta i kraj kružića napiši ime luke.</a:t>
            </a:r>
          </a:p>
          <a:p>
            <a:pPr>
              <a:defRPr/>
            </a:pP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370988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 altLang="sr-Latn-RS" smtClean="0"/>
          </a:p>
        </p:txBody>
      </p:sp>
      <p:sp>
        <p:nvSpPr>
          <p:cNvPr id="1843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 altLang="sr-Latn-RS" smtClean="0"/>
          </a:p>
        </p:txBody>
      </p:sp>
      <p:pic>
        <p:nvPicPr>
          <p:cNvPr id="4" name="Picture 2" descr="C:\Users\Svjetlana\Documents\školska knjiga\ppt\6\azij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38376" y="71439"/>
            <a:ext cx="8143875" cy="6662737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</p:pic>
      <p:sp>
        <p:nvSpPr>
          <p:cNvPr id="5" name="Rectangle 4"/>
          <p:cNvSpPr/>
          <p:nvPr/>
        </p:nvSpPr>
        <p:spPr>
          <a:xfrm>
            <a:off x="1852613" y="2557464"/>
            <a:ext cx="1428750" cy="4286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hr-HR" sz="2400" b="1" dirty="0">
                <a:solidFill>
                  <a:srgbClr val="FF0000"/>
                </a:solidFill>
              </a:rPr>
              <a:t>S </a:t>
            </a:r>
            <a:endParaRPr lang="hr-HR" b="1" dirty="0">
              <a:solidFill>
                <a:srgbClr val="FF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381750" y="6215064"/>
            <a:ext cx="1428750" cy="4286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hr-HR" sz="2400" b="1" dirty="0">
                <a:solidFill>
                  <a:srgbClr val="FF0000"/>
                </a:solidFill>
              </a:rPr>
              <a:t>1 </a:t>
            </a:r>
            <a:endParaRPr lang="hr-HR" b="1" dirty="0">
              <a:solidFill>
                <a:srgbClr val="FF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381625" y="4572001"/>
            <a:ext cx="1428750" cy="4286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hr-HR" sz="2400" b="1" dirty="0">
                <a:solidFill>
                  <a:srgbClr val="FF0000"/>
                </a:solidFill>
              </a:rPr>
              <a:t>2 </a:t>
            </a:r>
            <a:endParaRPr lang="hr-HR" b="1" dirty="0">
              <a:solidFill>
                <a:srgbClr val="FF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453063" y="5786439"/>
            <a:ext cx="1428750" cy="4286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hr-HR" sz="2400" b="1" dirty="0">
                <a:solidFill>
                  <a:srgbClr val="FF0000"/>
                </a:solidFill>
              </a:rPr>
              <a:t>3 </a:t>
            </a:r>
            <a:endParaRPr lang="hr-HR" b="1" dirty="0">
              <a:solidFill>
                <a:srgbClr val="FF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453188" y="5500689"/>
            <a:ext cx="1428750" cy="4286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hr-HR" sz="2400" b="1" dirty="0">
                <a:solidFill>
                  <a:srgbClr val="FF0000"/>
                </a:solidFill>
              </a:rPr>
              <a:t>4 </a:t>
            </a:r>
            <a:endParaRPr lang="hr-HR" b="1" dirty="0">
              <a:solidFill>
                <a:srgbClr val="FF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810000" y="4572001"/>
            <a:ext cx="1428750" cy="4286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hr-HR" sz="2400" b="1" dirty="0">
                <a:solidFill>
                  <a:srgbClr val="FF0000"/>
                </a:solidFill>
              </a:rPr>
              <a:t>5 </a:t>
            </a:r>
            <a:endParaRPr lang="hr-HR" b="1" dirty="0">
              <a:solidFill>
                <a:srgbClr val="FF00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024688" y="5643564"/>
            <a:ext cx="1428750" cy="4286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hr-HR" sz="2400" b="1" dirty="0">
                <a:solidFill>
                  <a:srgbClr val="FF0000"/>
                </a:solidFill>
              </a:rPr>
              <a:t>7 </a:t>
            </a:r>
            <a:endParaRPr lang="hr-HR" b="1" dirty="0">
              <a:solidFill>
                <a:srgbClr val="FF000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024688" y="1285876"/>
            <a:ext cx="1428750" cy="4286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hr-HR" sz="2400" b="1" dirty="0">
                <a:solidFill>
                  <a:srgbClr val="FF0000"/>
                </a:solidFill>
              </a:rPr>
              <a:t>6 </a:t>
            </a:r>
            <a:endParaRPr lang="hr-HR" b="1" dirty="0">
              <a:solidFill>
                <a:srgbClr val="FF000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524501" y="5429252"/>
            <a:ext cx="1428750" cy="4286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hr-HR" sz="2400" b="1" dirty="0">
                <a:solidFill>
                  <a:srgbClr val="FF0000"/>
                </a:solidFill>
              </a:rPr>
              <a:t>M </a:t>
            </a:r>
            <a:endParaRPr lang="hr-HR" b="1" dirty="0">
              <a:solidFill>
                <a:srgbClr val="FF000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166938" y="1928814"/>
            <a:ext cx="1428750" cy="4286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hr-HR" sz="2400" b="1" dirty="0">
                <a:solidFill>
                  <a:srgbClr val="FF0000"/>
                </a:solidFill>
              </a:rPr>
              <a:t>B </a:t>
            </a:r>
            <a:endParaRPr lang="hr-HR" b="1" dirty="0">
              <a:solidFill>
                <a:srgbClr val="FF00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595563" y="3286126"/>
            <a:ext cx="1428750" cy="4286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hr-HR" sz="2400" b="1" dirty="0">
                <a:solidFill>
                  <a:srgbClr val="FF0000"/>
                </a:solidFill>
              </a:rPr>
              <a:t>X </a:t>
            </a:r>
            <a:endParaRPr lang="hr-HR" b="1" dirty="0">
              <a:solidFill>
                <a:srgbClr val="FF0000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7029451" y="3576638"/>
            <a:ext cx="138113" cy="138112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r-HR"/>
          </a:p>
        </p:txBody>
      </p:sp>
      <p:sp>
        <p:nvSpPr>
          <p:cNvPr id="17" name="Rectangle 16"/>
          <p:cNvSpPr/>
          <p:nvPr/>
        </p:nvSpPr>
        <p:spPr>
          <a:xfrm>
            <a:off x="7239000" y="3429001"/>
            <a:ext cx="1143000" cy="42862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hr-HR" b="1" dirty="0">
                <a:solidFill>
                  <a:schemeClr val="tx1"/>
                </a:solidFill>
              </a:rPr>
              <a:t>Shanghai</a:t>
            </a:r>
          </a:p>
        </p:txBody>
      </p:sp>
    </p:spTree>
    <p:extLst>
      <p:ext uri="{BB962C8B-B14F-4D97-AF65-F5344CB8AC3E}">
        <p14:creationId xmlns:p14="http://schemas.microsoft.com/office/powerpoint/2010/main" val="3956579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 nodeType="clickPar">
                      <p:stCondLst>
                        <p:cond delay="indefinite"/>
                      </p:stCondLst>
                      <p:childTnLst>
                        <p:par>
                          <p:cTn id="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 animBg="1"/>
      <p:bldP spid="1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7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7438" y="2728913"/>
            <a:ext cx="857250" cy="1128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25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0126" y="2500314"/>
            <a:ext cx="1103313" cy="1303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 altLang="sr-Latn-RS" dirty="0" smtClean="0"/>
          </a:p>
          <a:p>
            <a:endParaRPr lang="hr-HR" altLang="sr-Latn-RS" dirty="0" smtClean="0"/>
          </a:p>
          <a:p>
            <a:endParaRPr lang="hr-HR" altLang="sr-Latn-RS" dirty="0" smtClean="0"/>
          </a:p>
          <a:p>
            <a:endParaRPr lang="hr-HR" altLang="sr-Latn-RS" dirty="0" smtClean="0"/>
          </a:p>
        </p:txBody>
      </p:sp>
      <p:pic>
        <p:nvPicPr>
          <p:cNvPr id="2069" name="Picture 21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344739"/>
            <a:ext cx="1517650" cy="158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3" name="Picture 23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0" y="2500313"/>
            <a:ext cx="1316038" cy="1357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4" name="Picture 29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0101" y="3000376"/>
            <a:ext cx="974725" cy="785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5" name="Picture 31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7688" y="2974975"/>
            <a:ext cx="946150" cy="88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6" name="Picture 33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0689" y="3175000"/>
            <a:ext cx="714375" cy="611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7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4639" y="2257425"/>
            <a:ext cx="9051925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8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6000751"/>
            <a:ext cx="9051925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" name="Rectangle 39"/>
          <p:cNvSpPr/>
          <p:nvPr/>
        </p:nvSpPr>
        <p:spPr>
          <a:xfrm>
            <a:off x="2024064" y="5929313"/>
            <a:ext cx="642937" cy="2857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r-HR"/>
          </a:p>
        </p:txBody>
      </p:sp>
      <p:sp>
        <p:nvSpPr>
          <p:cNvPr id="42" name="Rectangle 41"/>
          <p:cNvSpPr/>
          <p:nvPr/>
        </p:nvSpPr>
        <p:spPr>
          <a:xfrm>
            <a:off x="3595689" y="5929313"/>
            <a:ext cx="642937" cy="2857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r-HR"/>
          </a:p>
        </p:txBody>
      </p:sp>
      <p:sp>
        <p:nvSpPr>
          <p:cNvPr id="43" name="Rectangle 42"/>
          <p:cNvSpPr/>
          <p:nvPr/>
        </p:nvSpPr>
        <p:spPr>
          <a:xfrm>
            <a:off x="4953000" y="5929313"/>
            <a:ext cx="928688" cy="2857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r-HR"/>
          </a:p>
        </p:txBody>
      </p:sp>
      <p:sp>
        <p:nvSpPr>
          <p:cNvPr id="44" name="Rectangle 43"/>
          <p:cNvSpPr/>
          <p:nvPr/>
        </p:nvSpPr>
        <p:spPr>
          <a:xfrm>
            <a:off x="6096000" y="5929313"/>
            <a:ext cx="928688" cy="2857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r-HR"/>
          </a:p>
        </p:txBody>
      </p:sp>
      <p:sp>
        <p:nvSpPr>
          <p:cNvPr id="45" name="Rectangle 44"/>
          <p:cNvSpPr/>
          <p:nvPr/>
        </p:nvSpPr>
        <p:spPr>
          <a:xfrm>
            <a:off x="7167564" y="5929313"/>
            <a:ext cx="928687" cy="2857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r-HR"/>
          </a:p>
        </p:txBody>
      </p:sp>
      <p:sp>
        <p:nvSpPr>
          <p:cNvPr id="46" name="Rectangle 45"/>
          <p:cNvSpPr/>
          <p:nvPr/>
        </p:nvSpPr>
        <p:spPr>
          <a:xfrm>
            <a:off x="8239125" y="5929313"/>
            <a:ext cx="928688" cy="2857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r-HR"/>
          </a:p>
        </p:txBody>
      </p:sp>
      <p:sp>
        <p:nvSpPr>
          <p:cNvPr id="47" name="Rectangle 46"/>
          <p:cNvSpPr/>
          <p:nvPr/>
        </p:nvSpPr>
        <p:spPr>
          <a:xfrm>
            <a:off x="9239251" y="5929313"/>
            <a:ext cx="1285875" cy="2857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r-HR"/>
          </a:p>
        </p:txBody>
      </p:sp>
      <p:sp>
        <p:nvSpPr>
          <p:cNvPr id="20" name="Oval 19"/>
          <p:cNvSpPr/>
          <p:nvPr/>
        </p:nvSpPr>
        <p:spPr>
          <a:xfrm>
            <a:off x="3881439" y="4357688"/>
            <a:ext cx="2143125" cy="1928812"/>
          </a:xfrm>
          <a:prstGeom prst="ellipse">
            <a:avLst/>
          </a:prstGeom>
          <a:solidFill>
            <a:srgbClr val="FFFF00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hr-HR" sz="2800" dirty="0">
                <a:solidFill>
                  <a:schemeClr val="tx1"/>
                </a:solidFill>
              </a:rPr>
              <a:t>1/3 kopna na Zemlji!</a:t>
            </a:r>
          </a:p>
        </p:txBody>
      </p:sp>
      <p:sp>
        <p:nvSpPr>
          <p:cNvPr id="21" name="Oval 20"/>
          <p:cNvSpPr/>
          <p:nvPr/>
        </p:nvSpPr>
        <p:spPr>
          <a:xfrm>
            <a:off x="6167439" y="4357688"/>
            <a:ext cx="2143125" cy="1928812"/>
          </a:xfrm>
          <a:prstGeom prst="ellipse">
            <a:avLst/>
          </a:prstGeom>
          <a:solidFill>
            <a:srgbClr val="FFFF00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hr-HR" sz="2000" dirty="0">
                <a:solidFill>
                  <a:schemeClr val="tx1"/>
                </a:solidFill>
              </a:rPr>
              <a:t>4 milijarde stanovnika – 60 % stanovništva svijeta</a:t>
            </a:r>
          </a:p>
        </p:txBody>
      </p:sp>
      <p:sp>
        <p:nvSpPr>
          <p:cNvPr id="22" name="Oval 21"/>
          <p:cNvSpPr/>
          <p:nvPr/>
        </p:nvSpPr>
        <p:spPr>
          <a:xfrm>
            <a:off x="8382001" y="4357688"/>
            <a:ext cx="2143125" cy="1928812"/>
          </a:xfrm>
          <a:prstGeom prst="ellipse">
            <a:avLst/>
          </a:prstGeom>
          <a:solidFill>
            <a:srgbClr val="FFFF00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hr-HR" sz="1600" dirty="0">
                <a:solidFill>
                  <a:schemeClr val="tx1"/>
                </a:solidFill>
              </a:rPr>
              <a:t>Najmnogoljudniji </a:t>
            </a:r>
            <a:r>
              <a:rPr lang="hr-HR" dirty="0">
                <a:solidFill>
                  <a:schemeClr val="tx1"/>
                </a:solidFill>
              </a:rPr>
              <a:t>i najgušće naseljeni kontinent</a:t>
            </a:r>
          </a:p>
        </p:txBody>
      </p:sp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24" name="Naslov 1"/>
          <p:cNvSpPr txBox="1">
            <a:spLocks/>
          </p:cNvSpPr>
          <p:nvPr/>
        </p:nvSpPr>
        <p:spPr>
          <a:xfrm>
            <a:off x="838200" y="85280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r-HR" b="1" smtClean="0"/>
              <a:t>Naj-kontinent</a:t>
            </a:r>
            <a:endParaRPr lang="hr-HR" b="1" dirty="0"/>
          </a:p>
        </p:txBody>
      </p:sp>
    </p:spTree>
    <p:extLst>
      <p:ext uri="{BB962C8B-B14F-4D97-AF65-F5344CB8AC3E}">
        <p14:creationId xmlns:p14="http://schemas.microsoft.com/office/powerpoint/2010/main" val="3482320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4.49584E-6 L -2.77778E-6 0.2729 " pathEditMode="relative" ptsTypes="AA">
                                      <p:cBhvr>
                                        <p:cTn id="6" dur="2000" fill="hold"/>
                                        <p:tgtEl>
                                          <p:spTgt spid="20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20" grpId="0" animBg="1"/>
      <p:bldP spid="21" grpId="0" animBg="1"/>
      <p:bldP spid="2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8200" y="852805"/>
            <a:ext cx="10515600" cy="1325563"/>
          </a:xfrm>
        </p:spPr>
        <p:txBody>
          <a:bodyPr/>
          <a:lstStyle/>
          <a:p>
            <a:r>
              <a:rPr lang="hr-HR" b="1" dirty="0" smtClean="0"/>
              <a:t>Naj-kontinent</a:t>
            </a:r>
            <a:endParaRPr lang="hr-HR" b="1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1553" y="1734882"/>
            <a:ext cx="9926131" cy="41565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130" y="3141345"/>
            <a:ext cx="5113787" cy="3411855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06473" y="2136803"/>
            <a:ext cx="5914563" cy="3941502"/>
          </a:xfrm>
          <a:prstGeom prst="rect">
            <a:avLst/>
          </a:prstGeom>
        </p:spPr>
      </p:pic>
      <p:pic>
        <p:nvPicPr>
          <p:cNvPr id="8" name="Slika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0207" y="2426633"/>
            <a:ext cx="3045463" cy="1316958"/>
          </a:xfrm>
          <a:prstGeom prst="rect">
            <a:avLst/>
          </a:prstGeom>
        </p:spPr>
      </p:pic>
      <p:sp>
        <p:nvSpPr>
          <p:cNvPr id="9" name="Pravokutnik 8"/>
          <p:cNvSpPr/>
          <p:nvPr/>
        </p:nvSpPr>
        <p:spPr>
          <a:xfrm>
            <a:off x="9538657" y="5510683"/>
            <a:ext cx="13901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b="0" i="0" dirty="0" smtClean="0">
                <a:solidFill>
                  <a:schemeClr val="bg1"/>
                </a:solidFill>
                <a:effectLst/>
                <a:latin typeface="Nunito"/>
              </a:rPr>
              <a:t>Pustinja </a:t>
            </a:r>
            <a:r>
              <a:rPr lang="hr-HR" b="0" i="0" dirty="0" err="1" smtClean="0">
                <a:solidFill>
                  <a:schemeClr val="bg1"/>
                </a:solidFill>
                <a:effectLst/>
                <a:latin typeface="Nunito"/>
              </a:rPr>
              <a:t>Lut</a:t>
            </a:r>
            <a:endParaRPr lang="hr-HR" dirty="0">
              <a:solidFill>
                <a:schemeClr val="bg1"/>
              </a:solidFill>
            </a:endParaRPr>
          </a:p>
        </p:txBody>
      </p:sp>
      <p:pic>
        <p:nvPicPr>
          <p:cNvPr id="11" name="Slika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30493" y="3667896"/>
            <a:ext cx="4525011" cy="2899359"/>
          </a:xfrm>
          <a:prstGeom prst="rect">
            <a:avLst/>
          </a:prstGeom>
        </p:spPr>
      </p:pic>
      <p:sp>
        <p:nvSpPr>
          <p:cNvPr id="12" name="Pravokutnik 11"/>
          <p:cNvSpPr/>
          <p:nvPr/>
        </p:nvSpPr>
        <p:spPr>
          <a:xfrm>
            <a:off x="2700357" y="6154725"/>
            <a:ext cx="18055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dirty="0" err="1" smtClean="0"/>
              <a:t>Ojmjakon</a:t>
            </a:r>
            <a:r>
              <a:rPr lang="hr-HR" dirty="0" smtClean="0"/>
              <a:t> u Rusiji</a:t>
            </a:r>
            <a:endParaRPr lang="hr-HR" dirty="0"/>
          </a:p>
        </p:txBody>
      </p:sp>
      <p:pic>
        <p:nvPicPr>
          <p:cNvPr id="13" name="Slika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3527" y="1984154"/>
            <a:ext cx="11984944" cy="3169173"/>
          </a:xfrm>
          <a:prstGeom prst="rect">
            <a:avLst/>
          </a:prstGeom>
        </p:spPr>
      </p:pic>
      <p:pic>
        <p:nvPicPr>
          <p:cNvPr id="14" name="Slika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6038" y="3606208"/>
            <a:ext cx="3251792" cy="3251792"/>
          </a:xfrm>
          <a:prstGeom prst="rect">
            <a:avLst/>
          </a:prstGeom>
        </p:spPr>
      </p:pic>
      <p:sp>
        <p:nvSpPr>
          <p:cNvPr id="15" name="Pravokutnik 14"/>
          <p:cNvSpPr/>
          <p:nvPr/>
        </p:nvSpPr>
        <p:spPr>
          <a:xfrm>
            <a:off x="686511" y="3628499"/>
            <a:ext cx="16591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dirty="0" smtClean="0">
                <a:solidFill>
                  <a:schemeClr val="bg1"/>
                </a:solidFill>
              </a:rPr>
              <a:t>Kaspijsko jezero</a:t>
            </a:r>
            <a:endParaRPr lang="hr-HR" dirty="0">
              <a:solidFill>
                <a:schemeClr val="bg1"/>
              </a:solidFill>
            </a:endParaRPr>
          </a:p>
        </p:txBody>
      </p:sp>
      <p:pic>
        <p:nvPicPr>
          <p:cNvPr id="17" name="Slika 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28849" y="1781657"/>
            <a:ext cx="11558181" cy="2606909"/>
          </a:xfrm>
          <a:prstGeom prst="rect">
            <a:avLst/>
          </a:prstGeom>
        </p:spPr>
      </p:pic>
      <p:pic>
        <p:nvPicPr>
          <p:cNvPr id="18" name="Slika 1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073952" y="4253927"/>
            <a:ext cx="3942056" cy="2627011"/>
          </a:xfrm>
          <a:prstGeom prst="rect">
            <a:avLst/>
          </a:prstGeom>
        </p:spPr>
      </p:pic>
      <p:pic>
        <p:nvPicPr>
          <p:cNvPr id="19" name="Slika 1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784012" y="1057420"/>
            <a:ext cx="4252103" cy="2418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027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12" grpId="0"/>
      <p:bldP spid="12" grpId="1"/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518160" y="813181"/>
            <a:ext cx="10515600" cy="1325563"/>
          </a:xfrm>
        </p:spPr>
        <p:txBody>
          <a:bodyPr rtlCol="0">
            <a:normAutofit/>
          </a:bodyPr>
          <a:lstStyle/>
          <a:p>
            <a:pPr algn="l" fontAlgn="auto">
              <a:spcAft>
                <a:spcPts val="0"/>
              </a:spcAft>
              <a:defRPr/>
            </a:pPr>
            <a:r>
              <a:rPr lang="hr-HR" dirty="0" smtClean="0"/>
              <a:t>Gdje su granice Europe i Azije?</a:t>
            </a:r>
            <a:endParaRPr lang="hr-HR" dirty="0"/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6322" y="1947671"/>
            <a:ext cx="8714903" cy="4434841"/>
          </a:xfrm>
          <a:prstGeom prst="rect">
            <a:avLst/>
          </a:prstGeom>
        </p:spPr>
      </p:pic>
      <p:sp>
        <p:nvSpPr>
          <p:cNvPr id="6" name="Rectangle 30"/>
          <p:cNvSpPr>
            <a:spLocks noGrp="1"/>
          </p:cNvSpPr>
          <p:nvPr>
            <p:ph idx="1"/>
          </p:nvPr>
        </p:nvSpPr>
        <p:spPr>
          <a:xfrm>
            <a:off x="164592" y="1947671"/>
            <a:ext cx="3115056" cy="141293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r-HR" dirty="0">
                <a:solidFill>
                  <a:schemeClr val="tx1"/>
                </a:solidFill>
              </a:rPr>
              <a:t>Euroazija – jedinstveno kopno Europe i Azije</a:t>
            </a:r>
          </a:p>
        </p:txBody>
      </p:sp>
    </p:spTree>
    <p:extLst>
      <p:ext uri="{BB962C8B-B14F-4D97-AF65-F5344CB8AC3E}">
        <p14:creationId xmlns:p14="http://schemas.microsoft.com/office/powerpoint/2010/main" val="1880660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92424" y="0"/>
            <a:ext cx="5584566" cy="6867003"/>
          </a:xfrm>
          <a:prstGeom prst="rect">
            <a:avLst/>
          </a:prstGeom>
        </p:spPr>
      </p:pic>
      <p:sp>
        <p:nvSpPr>
          <p:cNvPr id="6" name="Naslov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934720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38313" y="1214438"/>
            <a:ext cx="2000250" cy="5357812"/>
          </a:xfrm>
        </p:spPr>
        <p:txBody>
          <a:bodyPr rtlCol="0">
            <a:normAutofit fontScale="92500" lnSpcReduction="20000"/>
          </a:bodyPr>
          <a:lstStyle/>
          <a:p>
            <a:pPr>
              <a:defRPr/>
            </a:pPr>
            <a:r>
              <a:rPr lang="hr-HR" dirty="0" smtClean="0"/>
              <a:t>Bospor</a:t>
            </a:r>
          </a:p>
          <a:p>
            <a:pPr>
              <a:defRPr/>
            </a:pPr>
            <a:r>
              <a:rPr lang="hr-HR" dirty="0" smtClean="0"/>
              <a:t>Dardaneli</a:t>
            </a:r>
          </a:p>
          <a:p>
            <a:pPr>
              <a:defRPr/>
            </a:pPr>
            <a:r>
              <a:rPr lang="hr-HR" dirty="0" smtClean="0"/>
              <a:t>Sueska prevlaka</a:t>
            </a:r>
          </a:p>
          <a:p>
            <a:pPr>
              <a:defRPr/>
            </a:pPr>
            <a:r>
              <a:rPr lang="hr-HR" dirty="0" smtClean="0"/>
              <a:t>Crveno more</a:t>
            </a:r>
          </a:p>
          <a:p>
            <a:pPr>
              <a:defRPr/>
            </a:pPr>
            <a:r>
              <a:rPr lang="hr-HR" dirty="0" smtClean="0"/>
              <a:t>Bab el Mandeb</a:t>
            </a:r>
          </a:p>
          <a:p>
            <a:pPr>
              <a:defRPr/>
            </a:pPr>
            <a:r>
              <a:rPr lang="hr-HR" dirty="0" smtClean="0"/>
              <a:t>Timorsko more</a:t>
            </a:r>
          </a:p>
          <a:p>
            <a:pPr>
              <a:defRPr/>
            </a:pPr>
            <a:r>
              <a:rPr lang="hr-HR" dirty="0" smtClean="0"/>
              <a:t>Arafursko more</a:t>
            </a:r>
          </a:p>
          <a:p>
            <a:pPr>
              <a:defRPr/>
            </a:pPr>
            <a:r>
              <a:rPr lang="hr-HR" dirty="0" smtClean="0"/>
              <a:t>Beringov prolaz</a:t>
            </a:r>
            <a:endParaRPr lang="hr-HR" dirty="0"/>
          </a:p>
        </p:txBody>
      </p:sp>
      <p:pic>
        <p:nvPicPr>
          <p:cNvPr id="4098" name="Picture 2" descr="C:\Users\Svjetlana\Documents\školska knjiga\ppt\6\azija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52875" y="1143000"/>
            <a:ext cx="6643688" cy="5435600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</p:pic>
      <p:sp>
        <p:nvSpPr>
          <p:cNvPr id="5" name="Oval 4"/>
          <p:cNvSpPr/>
          <p:nvPr/>
        </p:nvSpPr>
        <p:spPr>
          <a:xfrm>
            <a:off x="4452938" y="2714626"/>
            <a:ext cx="138112" cy="13811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r-HR"/>
          </a:p>
        </p:txBody>
      </p:sp>
      <p:sp>
        <p:nvSpPr>
          <p:cNvPr id="6" name="Oval 5"/>
          <p:cNvSpPr/>
          <p:nvPr/>
        </p:nvSpPr>
        <p:spPr>
          <a:xfrm>
            <a:off x="4314826" y="2714626"/>
            <a:ext cx="138113" cy="13811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r-HR"/>
          </a:p>
        </p:txBody>
      </p:sp>
      <p:sp>
        <p:nvSpPr>
          <p:cNvPr id="7" name="Oval 6"/>
          <p:cNvSpPr/>
          <p:nvPr/>
        </p:nvSpPr>
        <p:spPr>
          <a:xfrm>
            <a:off x="4143376" y="3260726"/>
            <a:ext cx="138113" cy="13811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r-HR"/>
          </a:p>
        </p:txBody>
      </p:sp>
      <p:sp>
        <p:nvSpPr>
          <p:cNvPr id="8" name="Oval 7"/>
          <p:cNvSpPr/>
          <p:nvPr/>
        </p:nvSpPr>
        <p:spPr>
          <a:xfrm>
            <a:off x="4024313" y="3857626"/>
            <a:ext cx="138112" cy="13811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r-HR"/>
          </a:p>
        </p:txBody>
      </p:sp>
      <p:sp>
        <p:nvSpPr>
          <p:cNvPr id="9" name="Oval 8"/>
          <p:cNvSpPr/>
          <p:nvPr/>
        </p:nvSpPr>
        <p:spPr>
          <a:xfrm>
            <a:off x="4008438" y="4325938"/>
            <a:ext cx="138112" cy="138112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r-HR"/>
          </a:p>
        </p:txBody>
      </p:sp>
      <p:sp>
        <p:nvSpPr>
          <p:cNvPr id="10" name="Oval 9"/>
          <p:cNvSpPr/>
          <p:nvPr/>
        </p:nvSpPr>
        <p:spPr>
          <a:xfrm>
            <a:off x="9024938" y="6215063"/>
            <a:ext cx="138112" cy="138112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r-HR"/>
          </a:p>
        </p:txBody>
      </p:sp>
      <p:sp>
        <p:nvSpPr>
          <p:cNvPr id="11" name="Oval 10"/>
          <p:cNvSpPr/>
          <p:nvPr/>
        </p:nvSpPr>
        <p:spPr>
          <a:xfrm>
            <a:off x="9525001" y="5857876"/>
            <a:ext cx="138113" cy="13811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r-HR"/>
          </a:p>
        </p:txBody>
      </p:sp>
      <p:sp>
        <p:nvSpPr>
          <p:cNvPr id="12" name="Oval 11"/>
          <p:cNvSpPr/>
          <p:nvPr/>
        </p:nvSpPr>
        <p:spPr>
          <a:xfrm>
            <a:off x="8458201" y="1219201"/>
            <a:ext cx="138113" cy="13811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r-HR"/>
          </a:p>
        </p:txBody>
      </p:sp>
      <p:pic>
        <p:nvPicPr>
          <p:cNvPr id="2" name="Slika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3947" y="1841383"/>
            <a:ext cx="5248179" cy="3791068"/>
          </a:xfrm>
          <a:prstGeom prst="rect">
            <a:avLst/>
          </a:prstGeom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28656" y="1581912"/>
            <a:ext cx="6927914" cy="5195936"/>
          </a:xfrm>
          <a:prstGeom prst="rect">
            <a:avLst/>
          </a:prstGeom>
        </p:spPr>
      </p:pic>
      <p:pic>
        <p:nvPicPr>
          <p:cNvPr id="13" name="Slika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71064" y="852691"/>
            <a:ext cx="3505504" cy="5047926"/>
          </a:xfrm>
          <a:prstGeom prst="rect">
            <a:avLst/>
          </a:prstGeom>
        </p:spPr>
      </p:pic>
      <p:pic>
        <p:nvPicPr>
          <p:cNvPr id="14" name="Slika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63619" y="1102742"/>
            <a:ext cx="4162736" cy="5463590"/>
          </a:xfrm>
          <a:prstGeom prst="rect">
            <a:avLst/>
          </a:prstGeom>
        </p:spPr>
      </p:pic>
      <p:pic>
        <p:nvPicPr>
          <p:cNvPr id="15" name="Slika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22232">
            <a:off x="5265873" y="2100703"/>
            <a:ext cx="4415815" cy="3465576"/>
          </a:xfrm>
          <a:prstGeom prst="rect">
            <a:avLst/>
          </a:prstGeom>
        </p:spPr>
      </p:pic>
      <p:pic>
        <p:nvPicPr>
          <p:cNvPr id="16" name="Slika 1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38500" y="57030"/>
            <a:ext cx="8953500" cy="3895725"/>
          </a:xfrm>
          <a:prstGeom prst="rect">
            <a:avLst/>
          </a:prstGeom>
        </p:spPr>
      </p:pic>
      <p:sp>
        <p:nvSpPr>
          <p:cNvPr id="18" name="Elipsa 17"/>
          <p:cNvSpPr/>
          <p:nvPr/>
        </p:nvSpPr>
        <p:spPr>
          <a:xfrm>
            <a:off x="9246833" y="3372766"/>
            <a:ext cx="777240" cy="553916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19" name="Slika 1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523052" y="2928480"/>
            <a:ext cx="853514" cy="664491"/>
          </a:xfrm>
          <a:prstGeom prst="rect">
            <a:avLst/>
          </a:prstGeom>
        </p:spPr>
      </p:pic>
      <p:pic>
        <p:nvPicPr>
          <p:cNvPr id="20" name="Slika 1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153889" y="2470943"/>
            <a:ext cx="5626608" cy="4219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288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 nodeType="clickPar">
                      <p:stCondLst>
                        <p:cond delay="indefinite"/>
                      </p:stCondLst>
                      <p:childTnLst>
                        <p:par>
                          <p:cTn id="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 nodeType="clickPar">
                      <p:stCondLst>
                        <p:cond delay="indefinite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 nodeType="clickPar">
                      <p:stCondLst>
                        <p:cond delay="indefinite"/>
                      </p:stCondLst>
                      <p:childTnLst>
                        <p:par>
                          <p:cTn id="8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 nodeType="clickPar">
                      <p:stCondLst>
                        <p:cond delay="indefinite"/>
                      </p:stCondLst>
                      <p:childTnLst>
                        <p:par>
                          <p:cTn id="9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 nodeType="clickPar">
                      <p:stCondLst>
                        <p:cond delay="indefinite"/>
                      </p:stCondLst>
                      <p:childTnLst>
                        <p:par>
                          <p:cTn id="9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8" grpId="0" animBg="1"/>
      <p:bldP spid="18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>
          <a:xfrm>
            <a:off x="207264" y="776605"/>
            <a:ext cx="10515600" cy="1325563"/>
          </a:xfrm>
        </p:spPr>
        <p:txBody>
          <a:bodyPr/>
          <a:lstStyle/>
          <a:p>
            <a:r>
              <a:rPr lang="hr-HR" altLang="sr-Latn-RS" b="1" dirty="0" smtClean="0"/>
              <a:t>Geografski smještaj i položaj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1981200" y="1714488"/>
          <a:ext cx="8229600" cy="47863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445543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6337E165-3E29-43C2-84A3-32045A09BC7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graphicEl>
                                              <a:dgm id="{6337E165-3E29-43C2-84A3-32045A09BC7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94C17D1-870F-433E-860B-19E2571F0FE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>
                                            <p:graphicEl>
                                              <a:dgm id="{894C17D1-870F-433E-860B-19E2571F0FE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52BCFE6-AFB6-4217-95DF-FE9FCF23340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4">
                                            <p:graphicEl>
                                              <a:dgm id="{152BCFE6-AFB6-4217-95DF-FE9FCF23340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5A7689B-1A4C-4705-8B27-8F313506284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4">
                                            <p:graphicEl>
                                              <a:dgm id="{35A7689B-1A4C-4705-8B27-8F313506284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Sub>
          <a:bldDgm bld="one"/>
        </p:bldSub>
      </p:bldGraphic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C:\Users\Svjetlana\Documents\školska knjiga\ppt\6\azija svijet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95439" y="2143125"/>
            <a:ext cx="8929687" cy="4432300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10243" name="Picture 2" descr="C:\Users\Svjetlana\Documents\školska knjiga\ppt\6\azija svijet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9709" y="2042089"/>
            <a:ext cx="8715375" cy="441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4"/>
          <p:cNvGrpSpPr/>
          <p:nvPr/>
        </p:nvGrpSpPr>
        <p:grpSpPr>
          <a:xfrm>
            <a:off x="1952596" y="1142984"/>
            <a:ext cx="8229600" cy="857256"/>
            <a:chOff x="0" y="26105"/>
            <a:chExt cx="8229600" cy="1175264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6" name="Rounded Rectangle 5"/>
            <p:cNvSpPr/>
            <p:nvPr/>
          </p:nvSpPr>
          <p:spPr>
            <a:xfrm>
              <a:off x="0" y="26105"/>
              <a:ext cx="8229600" cy="1175264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5">
                <a:hueOff val="0"/>
                <a:satOff val="0"/>
                <a:lumOff val="0"/>
                <a:alphaOff val="0"/>
              </a:schemeClr>
            </a:fillRef>
            <a:effectRef idx="2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Rounded Rectangle 4"/>
            <p:cNvSpPr/>
            <p:nvPr/>
          </p:nvSpPr>
          <p:spPr>
            <a:xfrm>
              <a:off x="57372" y="83477"/>
              <a:ext cx="8114856" cy="1060520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86690" tIns="186690" rIns="186690" bIns="186690" spcCol="1270" anchor="ctr"/>
            <a:lstStyle/>
            <a:p>
              <a:pPr defTabSz="217805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hr-HR" sz="4900" dirty="0"/>
                <a:t>Geografski smještaj</a:t>
              </a:r>
            </a:p>
          </p:txBody>
        </p:sp>
      </p:grpSp>
      <p:sp>
        <p:nvSpPr>
          <p:cNvPr id="16" name="Rectangle 15"/>
          <p:cNvSpPr/>
          <p:nvPr/>
        </p:nvSpPr>
        <p:spPr>
          <a:xfrm>
            <a:off x="1524000" y="2428875"/>
            <a:ext cx="857250" cy="3571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hr-HR" sz="1200" dirty="0">
                <a:solidFill>
                  <a:schemeClr val="tx1"/>
                </a:solidFill>
              </a:rPr>
              <a:t>66,5°N</a:t>
            </a:r>
          </a:p>
        </p:txBody>
      </p:sp>
      <p:sp>
        <p:nvSpPr>
          <p:cNvPr id="17" name="Rectangle 16"/>
          <p:cNvSpPr/>
          <p:nvPr/>
        </p:nvSpPr>
        <p:spPr>
          <a:xfrm>
            <a:off x="1524000" y="5715000"/>
            <a:ext cx="857250" cy="3571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hr-HR" sz="1200" dirty="0">
                <a:solidFill>
                  <a:schemeClr val="tx1"/>
                </a:solidFill>
              </a:rPr>
              <a:t>66,5°S</a:t>
            </a:r>
          </a:p>
        </p:txBody>
      </p:sp>
      <p:sp>
        <p:nvSpPr>
          <p:cNvPr id="18" name="Rectangle 17"/>
          <p:cNvSpPr/>
          <p:nvPr/>
        </p:nvSpPr>
        <p:spPr>
          <a:xfrm>
            <a:off x="1495425" y="3486150"/>
            <a:ext cx="857250" cy="3571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hr-HR" sz="1200" dirty="0">
                <a:solidFill>
                  <a:schemeClr val="tx1"/>
                </a:solidFill>
              </a:rPr>
              <a:t>23,5°N</a:t>
            </a:r>
          </a:p>
        </p:txBody>
      </p:sp>
      <p:sp>
        <p:nvSpPr>
          <p:cNvPr id="19" name="Rectangle 18"/>
          <p:cNvSpPr/>
          <p:nvPr/>
        </p:nvSpPr>
        <p:spPr>
          <a:xfrm>
            <a:off x="1481138" y="4043364"/>
            <a:ext cx="857251" cy="3571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hr-HR" sz="1200" dirty="0">
                <a:solidFill>
                  <a:schemeClr val="tx1"/>
                </a:solidFill>
              </a:rPr>
              <a:t>0°</a:t>
            </a:r>
          </a:p>
        </p:txBody>
      </p:sp>
      <p:sp>
        <p:nvSpPr>
          <p:cNvPr id="20" name="Rectangle 19"/>
          <p:cNvSpPr/>
          <p:nvPr/>
        </p:nvSpPr>
        <p:spPr>
          <a:xfrm>
            <a:off x="1465263" y="4672014"/>
            <a:ext cx="857251" cy="3571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hr-HR" sz="1200" dirty="0">
                <a:solidFill>
                  <a:schemeClr val="tx1"/>
                </a:solidFill>
              </a:rPr>
              <a:t>23,5°S</a:t>
            </a:r>
          </a:p>
        </p:txBody>
      </p:sp>
      <p:sp>
        <p:nvSpPr>
          <p:cNvPr id="22" name="Rectangle 21"/>
          <p:cNvSpPr/>
          <p:nvPr/>
        </p:nvSpPr>
        <p:spPr>
          <a:xfrm>
            <a:off x="1595439" y="2143126"/>
            <a:ext cx="8929687" cy="2214563"/>
          </a:xfrm>
          <a:prstGeom prst="rect">
            <a:avLst/>
          </a:prstGeom>
          <a:solidFill>
            <a:schemeClr val="accent1">
              <a:alpha val="3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r-HR"/>
          </a:p>
        </p:txBody>
      </p:sp>
      <p:sp>
        <p:nvSpPr>
          <p:cNvPr id="23" name="Rectangle 22"/>
          <p:cNvSpPr/>
          <p:nvPr/>
        </p:nvSpPr>
        <p:spPr>
          <a:xfrm>
            <a:off x="6083301" y="2143126"/>
            <a:ext cx="4429125" cy="4429125"/>
          </a:xfrm>
          <a:prstGeom prst="rect">
            <a:avLst/>
          </a:prstGeom>
          <a:solidFill>
            <a:schemeClr val="accent1">
              <a:alpha val="3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r-HR"/>
          </a:p>
        </p:txBody>
      </p:sp>
      <p:sp>
        <p:nvSpPr>
          <p:cNvPr id="24" name="Rectangle 23"/>
          <p:cNvSpPr/>
          <p:nvPr/>
        </p:nvSpPr>
        <p:spPr>
          <a:xfrm>
            <a:off x="1595439" y="4357688"/>
            <a:ext cx="8929687" cy="2214562"/>
          </a:xfrm>
          <a:prstGeom prst="rect">
            <a:avLst/>
          </a:prstGeom>
          <a:solidFill>
            <a:schemeClr val="accent1">
              <a:alpha val="3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r-HR"/>
          </a:p>
        </p:txBody>
      </p:sp>
      <p:sp>
        <p:nvSpPr>
          <p:cNvPr id="26" name="Rectangle 25"/>
          <p:cNvSpPr/>
          <p:nvPr/>
        </p:nvSpPr>
        <p:spPr>
          <a:xfrm>
            <a:off x="1595439" y="2143125"/>
            <a:ext cx="8929687" cy="571500"/>
          </a:xfrm>
          <a:prstGeom prst="rect">
            <a:avLst/>
          </a:prstGeom>
          <a:solidFill>
            <a:schemeClr val="tx2">
              <a:lumMod val="60000"/>
              <a:lumOff val="40000"/>
              <a:alpha val="37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r-HR"/>
          </a:p>
        </p:txBody>
      </p:sp>
      <p:sp>
        <p:nvSpPr>
          <p:cNvPr id="27" name="Rectangle 26"/>
          <p:cNvSpPr/>
          <p:nvPr/>
        </p:nvSpPr>
        <p:spPr>
          <a:xfrm>
            <a:off x="1595439" y="2714626"/>
            <a:ext cx="8929687" cy="1071563"/>
          </a:xfrm>
          <a:prstGeom prst="rect">
            <a:avLst/>
          </a:prstGeom>
          <a:solidFill>
            <a:schemeClr val="accent6">
              <a:lumMod val="40000"/>
              <a:lumOff val="60000"/>
              <a:alpha val="37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r-HR"/>
          </a:p>
        </p:txBody>
      </p:sp>
      <p:sp>
        <p:nvSpPr>
          <p:cNvPr id="28" name="Rectangle 27"/>
          <p:cNvSpPr/>
          <p:nvPr/>
        </p:nvSpPr>
        <p:spPr>
          <a:xfrm>
            <a:off x="1595439" y="3786188"/>
            <a:ext cx="8929687" cy="1143000"/>
          </a:xfrm>
          <a:prstGeom prst="rect">
            <a:avLst/>
          </a:prstGeom>
          <a:solidFill>
            <a:srgbClr val="FFC000">
              <a:alpha val="37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r-HR"/>
          </a:p>
        </p:txBody>
      </p:sp>
      <p:sp>
        <p:nvSpPr>
          <p:cNvPr id="29" name="Rounded Rectangle 28"/>
          <p:cNvSpPr/>
          <p:nvPr/>
        </p:nvSpPr>
        <p:spPr>
          <a:xfrm>
            <a:off x="1666875" y="4429126"/>
            <a:ext cx="2000250" cy="214312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hr-HR" dirty="0"/>
              <a:t>Uglavnom sjeverna i istočna polutka</a:t>
            </a:r>
          </a:p>
          <a:p>
            <a:pPr algn="ctr">
              <a:defRPr/>
            </a:pPr>
            <a:r>
              <a:rPr lang="hr-HR" dirty="0"/>
              <a:t>Tri toplinska pojasa – sjeverni hladni, sjeverni umjereni, žarki.</a:t>
            </a:r>
          </a:p>
        </p:txBody>
      </p:sp>
    </p:spTree>
    <p:extLst>
      <p:ext uri="{BB962C8B-B14F-4D97-AF65-F5344CB8AC3E}">
        <p14:creationId xmlns:p14="http://schemas.microsoft.com/office/powerpoint/2010/main" val="1677997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 nodeType="clickPar">
                      <p:stCondLst>
                        <p:cond delay="indefinite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 nodeType="clickPar">
                      <p:stCondLst>
                        <p:cond delay="indefinite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  <p:bldP spid="19" grpId="0"/>
      <p:bldP spid="20" grpId="0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2420938"/>
            <a:ext cx="3043238" cy="4437062"/>
          </a:xfrm>
        </p:spPr>
        <p:txBody>
          <a:bodyPr rtlCol="0">
            <a:normAutofit lnSpcReduction="10000"/>
          </a:bodyPr>
          <a:lstStyle/>
          <a:p>
            <a:pPr>
              <a:defRPr/>
            </a:pPr>
            <a:r>
              <a:rPr lang="hr-HR" dirty="0" smtClean="0"/>
              <a:t>Povoljan položaj</a:t>
            </a:r>
          </a:p>
          <a:p>
            <a:pPr>
              <a:defRPr/>
            </a:pPr>
            <a:r>
              <a:rPr lang="hr-HR" dirty="0" smtClean="0"/>
              <a:t>Spona Starog i Novog svijeta</a:t>
            </a:r>
          </a:p>
          <a:p>
            <a:pPr>
              <a:defRPr/>
            </a:pPr>
            <a:r>
              <a:rPr lang="hr-HR" dirty="0" smtClean="0"/>
              <a:t>Pomorski putevi – veze s drugim kontinentima</a:t>
            </a:r>
          </a:p>
          <a:p>
            <a:pPr>
              <a:defRPr/>
            </a:pPr>
            <a:r>
              <a:rPr lang="hr-HR" dirty="0" smtClean="0"/>
              <a:t>Pružanje kroz 10 vremenskih zona</a:t>
            </a:r>
          </a:p>
          <a:p>
            <a:pPr marL="0" indent="0">
              <a:buNone/>
              <a:defRPr/>
            </a:pPr>
            <a:r>
              <a:rPr lang="pl-PL" sz="1900" dirty="0"/>
              <a:t>Od istoka do zapada Azije devet je sati vremenske razlike</a:t>
            </a:r>
            <a:endParaRPr lang="hr-HR" sz="1900" dirty="0"/>
          </a:p>
        </p:txBody>
      </p:sp>
      <p:pic>
        <p:nvPicPr>
          <p:cNvPr id="1126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8750" y="2324100"/>
            <a:ext cx="4933950" cy="453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4"/>
          <p:cNvGrpSpPr/>
          <p:nvPr/>
        </p:nvGrpSpPr>
        <p:grpSpPr>
          <a:xfrm>
            <a:off x="1952596" y="1142984"/>
            <a:ext cx="8229600" cy="1016260"/>
            <a:chOff x="0" y="2393173"/>
            <a:chExt cx="8229600" cy="1175264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6" name="Rounded Rectangle 5"/>
            <p:cNvSpPr/>
            <p:nvPr/>
          </p:nvSpPr>
          <p:spPr>
            <a:xfrm>
              <a:off x="0" y="2393173"/>
              <a:ext cx="8229600" cy="1175264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5">
                <a:hueOff val="-9933876"/>
                <a:satOff val="39811"/>
                <a:lumOff val="8628"/>
                <a:alphaOff val="0"/>
              </a:schemeClr>
            </a:fillRef>
            <a:effectRef idx="2">
              <a:schemeClr val="accent5">
                <a:hueOff val="-9933876"/>
                <a:satOff val="39811"/>
                <a:lumOff val="8628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Rounded Rectangle 4"/>
            <p:cNvSpPr/>
            <p:nvPr/>
          </p:nvSpPr>
          <p:spPr>
            <a:xfrm>
              <a:off x="57372" y="2450545"/>
              <a:ext cx="8114856" cy="1060520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86690" tIns="186690" rIns="186690" bIns="186690" spcCol="1270" anchor="ctr"/>
            <a:lstStyle/>
            <a:p>
              <a:pPr defTabSz="217805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hr-HR" sz="4900" dirty="0"/>
                <a:t>Geografski položaj</a:t>
              </a:r>
            </a:p>
          </p:txBody>
        </p:sp>
      </p:grpSp>
      <p:sp>
        <p:nvSpPr>
          <p:cNvPr id="8" name="Down Arrow 7"/>
          <p:cNvSpPr/>
          <p:nvPr/>
        </p:nvSpPr>
        <p:spPr>
          <a:xfrm rot="3868553">
            <a:off x="7792245" y="4183857"/>
            <a:ext cx="428625" cy="78581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r-HR"/>
          </a:p>
        </p:txBody>
      </p:sp>
      <p:sp>
        <p:nvSpPr>
          <p:cNvPr id="9" name="Down Arrow 8"/>
          <p:cNvSpPr/>
          <p:nvPr/>
        </p:nvSpPr>
        <p:spPr>
          <a:xfrm rot="14596336">
            <a:off x="8971757" y="3382170"/>
            <a:ext cx="428625" cy="78581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r-HR"/>
          </a:p>
        </p:txBody>
      </p:sp>
      <p:sp>
        <p:nvSpPr>
          <p:cNvPr id="12" name="Curved Right Arrow 11"/>
          <p:cNvSpPr/>
          <p:nvPr/>
        </p:nvSpPr>
        <p:spPr>
          <a:xfrm rot="5953191">
            <a:off x="7791451" y="2560638"/>
            <a:ext cx="539750" cy="1000125"/>
          </a:xfrm>
          <a:prstGeom prst="curvedRightArrow">
            <a:avLst>
              <a:gd name="adj1" fmla="val 25000"/>
              <a:gd name="adj2" fmla="val 56275"/>
              <a:gd name="adj3" fmla="val 25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r-HR">
              <a:solidFill>
                <a:schemeClr val="tx1"/>
              </a:solidFill>
            </a:endParaRPr>
          </a:p>
        </p:txBody>
      </p:sp>
      <p:pic>
        <p:nvPicPr>
          <p:cNvPr id="10" name="Slika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93208" y="2287290"/>
            <a:ext cx="6372442" cy="4460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0699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8" grpId="0" animBg="1"/>
      <p:bldP spid="9" grpId="0" animBg="1"/>
      <p:bldP spid="12" grpId="0" animBg="1"/>
    </p:bldLst>
  </p:timing>
</p:sld>
</file>

<file path=ppt/theme/theme1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116</TotalTime>
  <Words>555</Words>
  <Application>Microsoft Office PowerPoint</Application>
  <PresentationFormat>Široki zaslon</PresentationFormat>
  <Paragraphs>103</Paragraphs>
  <Slides>13</Slides>
  <Notes>6</Notes>
  <HiddenSlides>0</HiddenSlides>
  <MMClips>0</MMClips>
  <ScaleCrop>false</ScaleCrop>
  <HeadingPairs>
    <vt:vector size="6" baseType="variant">
      <vt:variant>
        <vt:lpstr>Korišteni fontovi</vt:lpstr>
      </vt:variant>
      <vt:variant>
        <vt:i4>4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13</vt:i4>
      </vt:variant>
    </vt:vector>
  </HeadingPairs>
  <TitlesOfParts>
    <vt:vector size="18" baseType="lpstr">
      <vt:lpstr>Arial</vt:lpstr>
      <vt:lpstr>Calibri</vt:lpstr>
      <vt:lpstr>Calibri Light</vt:lpstr>
      <vt:lpstr>Nunito</vt:lpstr>
      <vt:lpstr>Tema sustava Office</vt:lpstr>
      <vt:lpstr>PowerPoint prezentacija</vt:lpstr>
      <vt:lpstr>PowerPoint prezentacija</vt:lpstr>
      <vt:lpstr>Naj-kontinent</vt:lpstr>
      <vt:lpstr>Gdje su granice Europe i Azije?</vt:lpstr>
      <vt:lpstr>PowerPoint prezentacija</vt:lpstr>
      <vt:lpstr>PowerPoint prezentacija</vt:lpstr>
      <vt:lpstr>Geografski smještaj i položaj</vt:lpstr>
      <vt:lpstr>PowerPoint prezentacija</vt:lpstr>
      <vt:lpstr>PowerPoint prezentacija</vt:lpstr>
      <vt:lpstr>Mora i obale</vt:lpstr>
      <vt:lpstr>Ponavljanje</vt:lpstr>
      <vt:lpstr>3.Riješi  sljedeće zadatke na slijepoj karti Azije služeći se geografskom kartom Azije u atlasu</vt:lpstr>
      <vt:lpstr>PowerPoint prezentacija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AZIJA</dc:title>
  <dc:creator>Korisnik</dc:creator>
  <cp:lastModifiedBy>Korisnik</cp:lastModifiedBy>
  <cp:revision>17</cp:revision>
  <dcterms:created xsi:type="dcterms:W3CDTF">2021-04-27T18:20:02Z</dcterms:created>
  <dcterms:modified xsi:type="dcterms:W3CDTF">2021-05-10T19:49:52Z</dcterms:modified>
</cp:coreProperties>
</file>